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81" r:id="rId2"/>
    <p:sldId id="296" r:id="rId3"/>
    <p:sldId id="297" r:id="rId4"/>
    <p:sldId id="257" r:id="rId5"/>
    <p:sldId id="539" r:id="rId6"/>
    <p:sldId id="283" r:id="rId7"/>
    <p:sldId id="259" r:id="rId8"/>
    <p:sldId id="540" r:id="rId9"/>
    <p:sldId id="302" r:id="rId10"/>
    <p:sldId id="303" r:id="rId11"/>
    <p:sldId id="287" r:id="rId12"/>
    <p:sldId id="307" r:id="rId13"/>
    <p:sldId id="306" r:id="rId14"/>
    <p:sldId id="299" r:id="rId15"/>
    <p:sldId id="294" r:id="rId16"/>
    <p:sldId id="300" r:id="rId17"/>
    <p:sldId id="290" r:id="rId18"/>
    <p:sldId id="267" r:id="rId19"/>
    <p:sldId id="301" r:id="rId20"/>
    <p:sldId id="30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CFE090-CF18-4A54-AC8A-9FE795174D57}" v="78" dt="2019-10-16T03:31:27.407"/>
    <p1510:client id="{5E9D0FDD-0A2A-495D-ABF5-4EBC96365053}" v="663" dt="2019-10-16T03:14:42.228"/>
    <p1510:client id="{C718F103-3322-4CED-BC5E-B7A9CA1FF64D}" v="7" dt="2019-10-16T03:18:45.9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37" autoAdjust="0"/>
    <p:restoredTop sz="61518" autoAdjust="0"/>
  </p:normalViewPr>
  <p:slideViewPr>
    <p:cSldViewPr snapToGrid="0">
      <p:cViewPr varScale="1">
        <p:scale>
          <a:sx n="78" d="100"/>
          <a:sy n="78" d="100"/>
        </p:scale>
        <p:origin x="2120" y="168"/>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E7F336-8ABF-487B-B719-F6240DEF1BF1}" type="doc">
      <dgm:prSet loTypeId="urn:microsoft.com/office/officeart/2005/8/layout/hierarchy4" loCatId="hierarchy" qsTypeId="urn:microsoft.com/office/officeart/2005/8/quickstyle/simple1" qsCatId="simple" csTypeId="urn:microsoft.com/office/officeart/2005/8/colors/accent1_1" csCatId="accent1" phldr="1"/>
      <dgm:spPr/>
      <dgm:t>
        <a:bodyPr/>
        <a:lstStyle/>
        <a:p>
          <a:endParaRPr lang="en-US"/>
        </a:p>
      </dgm:t>
    </dgm:pt>
    <dgm:pt modelId="{5E79BCAA-50D0-4911-BACF-97AF233E2FD0}">
      <dgm:prSet phldrT="[Text]" custT="1"/>
      <dgm:spPr/>
      <dgm:t>
        <a:bodyPr/>
        <a:lstStyle/>
        <a:p>
          <a:r>
            <a:rPr lang="en-US" sz="3200" dirty="0"/>
            <a:t>Citizen Science and Water Quality Project, Hazard KY</a:t>
          </a:r>
        </a:p>
      </dgm:t>
    </dgm:pt>
    <dgm:pt modelId="{C6DE288A-F6C2-495E-8E75-D89AF49B3EF8}" type="parTrans" cxnId="{B7507FBD-C317-475B-8166-0BAA7F919F13}">
      <dgm:prSet/>
      <dgm:spPr/>
      <dgm:t>
        <a:bodyPr/>
        <a:lstStyle/>
        <a:p>
          <a:endParaRPr lang="en-US"/>
        </a:p>
      </dgm:t>
    </dgm:pt>
    <dgm:pt modelId="{497E605B-7233-4455-AD14-349E0CA812BF}" type="sibTrans" cxnId="{B7507FBD-C317-475B-8166-0BAA7F919F13}">
      <dgm:prSet/>
      <dgm:spPr/>
      <dgm:t>
        <a:bodyPr/>
        <a:lstStyle/>
        <a:p>
          <a:endParaRPr lang="en-US"/>
        </a:p>
      </dgm:t>
    </dgm:pt>
    <dgm:pt modelId="{275490E1-665E-438E-8386-61EBCE09A029}">
      <dgm:prSet phldrT="[Text]" custT="1"/>
      <dgm:spPr/>
      <dgm:t>
        <a:bodyPr/>
        <a:lstStyle/>
        <a:p>
          <a:r>
            <a:rPr lang="en-US" sz="3200" dirty="0"/>
            <a:t>Service</a:t>
          </a:r>
          <a:endParaRPr lang="en-US" sz="2800" dirty="0"/>
        </a:p>
      </dgm:t>
    </dgm:pt>
    <dgm:pt modelId="{0977126E-9B72-4E9C-AA12-3F24D0D27AA1}" type="parTrans" cxnId="{785168F6-3732-4811-B1F3-BBC3D502F200}">
      <dgm:prSet/>
      <dgm:spPr/>
      <dgm:t>
        <a:bodyPr/>
        <a:lstStyle/>
        <a:p>
          <a:endParaRPr lang="en-US"/>
        </a:p>
      </dgm:t>
    </dgm:pt>
    <dgm:pt modelId="{B4B8370C-E52E-435C-9056-77EF3C4EACDE}" type="sibTrans" cxnId="{785168F6-3732-4811-B1F3-BBC3D502F200}">
      <dgm:prSet/>
      <dgm:spPr/>
      <dgm:t>
        <a:bodyPr/>
        <a:lstStyle/>
        <a:p>
          <a:endParaRPr lang="en-US"/>
        </a:p>
      </dgm:t>
    </dgm:pt>
    <dgm:pt modelId="{4B795B40-03F2-457B-961F-B692FEEBF751}">
      <dgm:prSet phldrT="[Text]" custT="1"/>
      <dgm:spPr/>
      <dgm:t>
        <a:bodyPr/>
        <a:lstStyle/>
        <a:p>
          <a:r>
            <a:rPr lang="en-US" sz="1800" dirty="0"/>
            <a:t>Provide much-needed data (raw and analyzed) to local partners </a:t>
          </a:r>
        </a:p>
      </dgm:t>
    </dgm:pt>
    <dgm:pt modelId="{AC34C4BF-B548-41BF-B9C1-D1952419D299}" type="parTrans" cxnId="{D158FB8F-656F-4A39-B13E-9EDD36B276AF}">
      <dgm:prSet/>
      <dgm:spPr/>
      <dgm:t>
        <a:bodyPr/>
        <a:lstStyle/>
        <a:p>
          <a:endParaRPr lang="en-US"/>
        </a:p>
      </dgm:t>
    </dgm:pt>
    <dgm:pt modelId="{D5AC7866-C918-40A2-9D05-AB0B226B32F1}" type="sibTrans" cxnId="{D158FB8F-656F-4A39-B13E-9EDD36B276AF}">
      <dgm:prSet/>
      <dgm:spPr/>
      <dgm:t>
        <a:bodyPr/>
        <a:lstStyle/>
        <a:p>
          <a:endParaRPr lang="en-US"/>
        </a:p>
      </dgm:t>
    </dgm:pt>
    <dgm:pt modelId="{4C110717-1693-457E-A637-7102DE404BBD}">
      <dgm:prSet phldrT="[Text]" custT="1"/>
      <dgm:spPr/>
      <dgm:t>
        <a:bodyPr/>
        <a:lstStyle/>
        <a:p>
          <a:r>
            <a:rPr lang="en-US" sz="1800" dirty="0"/>
            <a:t>Establish partnerships  </a:t>
          </a:r>
        </a:p>
      </dgm:t>
    </dgm:pt>
    <dgm:pt modelId="{51D73A43-9235-4A42-89DA-5EE1D7A7C042}" type="parTrans" cxnId="{053BD9D4-AB20-4AEF-8F6A-46AE0C76D04E}">
      <dgm:prSet/>
      <dgm:spPr/>
      <dgm:t>
        <a:bodyPr/>
        <a:lstStyle/>
        <a:p>
          <a:endParaRPr lang="en-US"/>
        </a:p>
      </dgm:t>
    </dgm:pt>
    <dgm:pt modelId="{9EC456C5-A663-4D78-B45A-4B9454BC34C6}" type="sibTrans" cxnId="{053BD9D4-AB20-4AEF-8F6A-46AE0C76D04E}">
      <dgm:prSet/>
      <dgm:spPr/>
      <dgm:t>
        <a:bodyPr/>
        <a:lstStyle/>
        <a:p>
          <a:endParaRPr lang="en-US"/>
        </a:p>
      </dgm:t>
    </dgm:pt>
    <dgm:pt modelId="{399B53F8-8FFD-4CBB-8F20-88D570925106}">
      <dgm:prSet phldrT="[Text]" custT="1"/>
      <dgm:spPr/>
      <dgm:t>
        <a:bodyPr/>
        <a:lstStyle/>
        <a:p>
          <a:r>
            <a:rPr lang="en-US" sz="3200" dirty="0"/>
            <a:t>Teaching</a:t>
          </a:r>
          <a:endParaRPr lang="en-US" sz="1600" dirty="0"/>
        </a:p>
      </dgm:t>
    </dgm:pt>
    <dgm:pt modelId="{0C716E72-EB2A-48B5-AAD8-87D6F0F9F90E}" type="parTrans" cxnId="{56971BE3-F200-4442-A51B-7B9B3DE50C90}">
      <dgm:prSet/>
      <dgm:spPr/>
      <dgm:t>
        <a:bodyPr/>
        <a:lstStyle/>
        <a:p>
          <a:endParaRPr lang="en-US"/>
        </a:p>
      </dgm:t>
    </dgm:pt>
    <dgm:pt modelId="{EA81D1E8-7F4B-4734-B370-7E2ABB2A76B3}" type="sibTrans" cxnId="{56971BE3-F200-4442-A51B-7B9B3DE50C90}">
      <dgm:prSet/>
      <dgm:spPr/>
      <dgm:t>
        <a:bodyPr/>
        <a:lstStyle/>
        <a:p>
          <a:endParaRPr lang="en-US"/>
        </a:p>
      </dgm:t>
    </dgm:pt>
    <dgm:pt modelId="{14360B9D-F45A-4A32-917D-F16C8C84674A}">
      <dgm:prSet phldrT="[Text]" custT="1"/>
      <dgm:spPr/>
      <dgm:t>
        <a:bodyPr/>
        <a:lstStyle/>
        <a:p>
          <a:r>
            <a:rPr lang="en-US" sz="1800" dirty="0"/>
            <a:t>Generate results about personal transformation and loyalty to Appalachia</a:t>
          </a:r>
        </a:p>
      </dgm:t>
    </dgm:pt>
    <dgm:pt modelId="{AB13830D-8EA4-4636-91CE-EF54759CFB1C}" type="parTrans" cxnId="{0FC70B4E-91F4-4ACC-BB07-D43B20134587}">
      <dgm:prSet/>
      <dgm:spPr/>
      <dgm:t>
        <a:bodyPr/>
        <a:lstStyle/>
        <a:p>
          <a:endParaRPr lang="en-US"/>
        </a:p>
      </dgm:t>
    </dgm:pt>
    <dgm:pt modelId="{604F0D34-42E9-45B7-A6AC-FEE63DBFB406}" type="sibTrans" cxnId="{0FC70B4E-91F4-4ACC-BB07-D43B20134587}">
      <dgm:prSet/>
      <dgm:spPr/>
      <dgm:t>
        <a:bodyPr/>
        <a:lstStyle/>
        <a:p>
          <a:endParaRPr lang="en-US"/>
        </a:p>
      </dgm:t>
    </dgm:pt>
    <dgm:pt modelId="{0754630B-84B2-4D06-ADAD-EC445E370625}">
      <dgm:prSet custT="1"/>
      <dgm:spPr/>
      <dgm:t>
        <a:bodyPr/>
        <a:lstStyle/>
        <a:p>
          <a:r>
            <a:rPr lang="en-US" sz="1800" dirty="0"/>
            <a:t>Results about civic engagement, likelihood to pursue advocacy and/or activism   </a:t>
          </a:r>
        </a:p>
      </dgm:t>
    </dgm:pt>
    <dgm:pt modelId="{CB0F61F1-A0A5-4C70-92F6-69B76077DC99}" type="parTrans" cxnId="{EB800CC3-DD15-4DC2-ADFC-F098E6CF62A2}">
      <dgm:prSet/>
      <dgm:spPr/>
      <dgm:t>
        <a:bodyPr/>
        <a:lstStyle/>
        <a:p>
          <a:endParaRPr lang="en-US"/>
        </a:p>
      </dgm:t>
    </dgm:pt>
    <dgm:pt modelId="{00E2E1A2-AF1B-4EA6-88C8-6199AAD9E014}" type="sibTrans" cxnId="{EB800CC3-DD15-4DC2-ADFC-F098E6CF62A2}">
      <dgm:prSet/>
      <dgm:spPr/>
      <dgm:t>
        <a:bodyPr/>
        <a:lstStyle/>
        <a:p>
          <a:endParaRPr lang="en-US"/>
        </a:p>
      </dgm:t>
    </dgm:pt>
    <dgm:pt modelId="{2C93DE8C-2E5D-41EA-AB1D-53DE15D0868A}">
      <dgm:prSet custT="1"/>
      <dgm:spPr/>
      <dgm:t>
        <a:bodyPr/>
        <a:lstStyle/>
        <a:p>
          <a:r>
            <a:rPr lang="en-US" sz="3200" dirty="0"/>
            <a:t>Scholarship</a:t>
          </a:r>
        </a:p>
      </dgm:t>
    </dgm:pt>
    <dgm:pt modelId="{8D01D988-2435-47EE-8B51-26BC25BEF283}" type="parTrans" cxnId="{1682C3EA-95FE-469C-8396-E68291416AF0}">
      <dgm:prSet/>
      <dgm:spPr/>
      <dgm:t>
        <a:bodyPr/>
        <a:lstStyle/>
        <a:p>
          <a:endParaRPr lang="en-US"/>
        </a:p>
      </dgm:t>
    </dgm:pt>
    <dgm:pt modelId="{EB011F24-5248-4F0B-AB67-92CB362F3838}" type="sibTrans" cxnId="{1682C3EA-95FE-469C-8396-E68291416AF0}">
      <dgm:prSet/>
      <dgm:spPr/>
      <dgm:t>
        <a:bodyPr/>
        <a:lstStyle/>
        <a:p>
          <a:endParaRPr lang="en-US"/>
        </a:p>
      </dgm:t>
    </dgm:pt>
    <dgm:pt modelId="{185E96E1-36A5-4F1A-8114-881D24D7A084}">
      <dgm:prSet custT="1"/>
      <dgm:spPr/>
      <dgm:t>
        <a:bodyPr/>
        <a:lstStyle/>
        <a:p>
          <a:pPr eaLnBrk="1" latinLnBrk="0"/>
          <a:r>
            <a:rPr lang="en-US" sz="1800" dirty="0"/>
            <a:t>Results about citizen science participation in Appalachia</a:t>
          </a:r>
        </a:p>
      </dgm:t>
    </dgm:pt>
    <dgm:pt modelId="{20E4C69F-FF98-4671-B785-C54F6BF97B53}" type="parTrans" cxnId="{C8CA6ADE-15D2-49D9-BB2C-6170AF1710BA}">
      <dgm:prSet/>
      <dgm:spPr/>
      <dgm:t>
        <a:bodyPr/>
        <a:lstStyle/>
        <a:p>
          <a:endParaRPr lang="en-US"/>
        </a:p>
      </dgm:t>
    </dgm:pt>
    <dgm:pt modelId="{6FF8862A-C1C1-4300-BFA6-30A0B9DF6757}" type="sibTrans" cxnId="{C8CA6ADE-15D2-49D9-BB2C-6170AF1710BA}">
      <dgm:prSet/>
      <dgm:spPr/>
      <dgm:t>
        <a:bodyPr/>
        <a:lstStyle/>
        <a:p>
          <a:endParaRPr lang="en-US"/>
        </a:p>
      </dgm:t>
    </dgm:pt>
    <dgm:pt modelId="{8A54DD96-576E-4A85-BAC7-CF569320E204}">
      <dgm:prSet custT="1"/>
      <dgm:spPr/>
      <dgm:t>
        <a:bodyPr/>
        <a:lstStyle/>
        <a:p>
          <a:pPr eaLnBrk="1" latinLnBrk="0"/>
          <a:r>
            <a:rPr lang="en-US" sz="1800" dirty="0"/>
            <a:t>Results about water quality in Hazard</a:t>
          </a:r>
        </a:p>
      </dgm:t>
    </dgm:pt>
    <dgm:pt modelId="{91A410A5-6EED-42CB-AB3D-0D636C8E21CC}" type="parTrans" cxnId="{76B8FD01-22C4-42C9-BD4D-2F59D20B92E2}">
      <dgm:prSet/>
      <dgm:spPr/>
      <dgm:t>
        <a:bodyPr/>
        <a:lstStyle/>
        <a:p>
          <a:endParaRPr lang="en-US"/>
        </a:p>
      </dgm:t>
    </dgm:pt>
    <dgm:pt modelId="{8DD65C58-5BB1-4ED5-8692-8B5AD2E26123}" type="sibTrans" cxnId="{76B8FD01-22C4-42C9-BD4D-2F59D20B92E2}">
      <dgm:prSet/>
      <dgm:spPr/>
      <dgm:t>
        <a:bodyPr/>
        <a:lstStyle/>
        <a:p>
          <a:endParaRPr lang="en-US"/>
        </a:p>
      </dgm:t>
    </dgm:pt>
    <dgm:pt modelId="{4F2A0B9C-879E-4800-BA54-A416B85F2CFB}" type="pres">
      <dgm:prSet presAssocID="{B8E7F336-8ABF-487B-B719-F6240DEF1BF1}" presName="Name0" presStyleCnt="0">
        <dgm:presLayoutVars>
          <dgm:chPref val="1"/>
          <dgm:dir/>
          <dgm:animOne val="branch"/>
          <dgm:animLvl val="lvl"/>
          <dgm:resizeHandles/>
        </dgm:presLayoutVars>
      </dgm:prSet>
      <dgm:spPr/>
    </dgm:pt>
    <dgm:pt modelId="{93EA459A-E77C-4A5C-B675-A64F0CC8D85A}" type="pres">
      <dgm:prSet presAssocID="{5E79BCAA-50D0-4911-BACF-97AF233E2FD0}" presName="vertOne" presStyleCnt="0"/>
      <dgm:spPr/>
    </dgm:pt>
    <dgm:pt modelId="{B45CDC68-97FA-4A57-80FA-10F138DE3BF9}" type="pres">
      <dgm:prSet presAssocID="{5E79BCAA-50D0-4911-BACF-97AF233E2FD0}" presName="txOne" presStyleLbl="node0" presStyleIdx="0" presStyleCnt="1" custLinFactNeighborX="-196" custLinFactNeighborY="7118">
        <dgm:presLayoutVars>
          <dgm:chPref val="3"/>
        </dgm:presLayoutVars>
      </dgm:prSet>
      <dgm:spPr/>
    </dgm:pt>
    <dgm:pt modelId="{DADDD941-0CA3-4F55-815C-6CBAAE608058}" type="pres">
      <dgm:prSet presAssocID="{5E79BCAA-50D0-4911-BACF-97AF233E2FD0}" presName="parTransOne" presStyleCnt="0"/>
      <dgm:spPr/>
    </dgm:pt>
    <dgm:pt modelId="{E2722157-F3A7-43BD-8862-278C0E67D593}" type="pres">
      <dgm:prSet presAssocID="{5E79BCAA-50D0-4911-BACF-97AF233E2FD0}" presName="horzOne" presStyleCnt="0"/>
      <dgm:spPr/>
    </dgm:pt>
    <dgm:pt modelId="{007AF298-2968-48CE-A05C-B73D1058A09C}" type="pres">
      <dgm:prSet presAssocID="{275490E1-665E-438E-8386-61EBCE09A029}" presName="vertTwo" presStyleCnt="0"/>
      <dgm:spPr/>
    </dgm:pt>
    <dgm:pt modelId="{E5EED2D2-D614-41F5-BDB1-404B41CEF805}" type="pres">
      <dgm:prSet presAssocID="{275490E1-665E-438E-8386-61EBCE09A029}" presName="txTwo" presStyleLbl="node2" presStyleIdx="0" presStyleCnt="3">
        <dgm:presLayoutVars>
          <dgm:chPref val="3"/>
        </dgm:presLayoutVars>
      </dgm:prSet>
      <dgm:spPr/>
    </dgm:pt>
    <dgm:pt modelId="{21D9452D-92F1-446D-A197-58675735D2CB}" type="pres">
      <dgm:prSet presAssocID="{275490E1-665E-438E-8386-61EBCE09A029}" presName="parTransTwo" presStyleCnt="0"/>
      <dgm:spPr/>
    </dgm:pt>
    <dgm:pt modelId="{092DC570-F416-45E0-86E8-906410F4787D}" type="pres">
      <dgm:prSet presAssocID="{275490E1-665E-438E-8386-61EBCE09A029}" presName="horzTwo" presStyleCnt="0"/>
      <dgm:spPr/>
    </dgm:pt>
    <dgm:pt modelId="{DC8DC48B-1A77-41F8-9A56-02DB78AFEBB1}" type="pres">
      <dgm:prSet presAssocID="{4B795B40-03F2-457B-961F-B692FEEBF751}" presName="vertThree" presStyleCnt="0"/>
      <dgm:spPr/>
    </dgm:pt>
    <dgm:pt modelId="{F2D2DBB0-0B22-414D-8DC9-E97ADBD51F26}" type="pres">
      <dgm:prSet presAssocID="{4B795B40-03F2-457B-961F-B692FEEBF751}" presName="txThree" presStyleLbl="node3" presStyleIdx="0" presStyleCnt="6">
        <dgm:presLayoutVars>
          <dgm:chPref val="3"/>
        </dgm:presLayoutVars>
      </dgm:prSet>
      <dgm:spPr/>
    </dgm:pt>
    <dgm:pt modelId="{0BA5569E-4BBC-4567-904C-AE31E9064537}" type="pres">
      <dgm:prSet presAssocID="{4B795B40-03F2-457B-961F-B692FEEBF751}" presName="horzThree" presStyleCnt="0"/>
      <dgm:spPr/>
    </dgm:pt>
    <dgm:pt modelId="{6B09A0B7-BABE-454D-BCE6-7C67750B2E01}" type="pres">
      <dgm:prSet presAssocID="{D5AC7866-C918-40A2-9D05-AB0B226B32F1}" presName="sibSpaceThree" presStyleCnt="0"/>
      <dgm:spPr/>
    </dgm:pt>
    <dgm:pt modelId="{3006EBBD-0DFF-4CD8-9005-98F01F270FA2}" type="pres">
      <dgm:prSet presAssocID="{4C110717-1693-457E-A637-7102DE404BBD}" presName="vertThree" presStyleCnt="0"/>
      <dgm:spPr/>
    </dgm:pt>
    <dgm:pt modelId="{A4B8FD08-242C-416E-86FA-F5F1EAB302E1}" type="pres">
      <dgm:prSet presAssocID="{4C110717-1693-457E-A637-7102DE404BBD}" presName="txThree" presStyleLbl="node3" presStyleIdx="1" presStyleCnt="6">
        <dgm:presLayoutVars>
          <dgm:chPref val="3"/>
        </dgm:presLayoutVars>
      </dgm:prSet>
      <dgm:spPr/>
    </dgm:pt>
    <dgm:pt modelId="{8255C920-4C84-4022-8D7E-1E1D2AF7A2BA}" type="pres">
      <dgm:prSet presAssocID="{4C110717-1693-457E-A637-7102DE404BBD}" presName="horzThree" presStyleCnt="0"/>
      <dgm:spPr/>
    </dgm:pt>
    <dgm:pt modelId="{8C7B79E7-05EA-446F-95C4-8138EFA9E15A}" type="pres">
      <dgm:prSet presAssocID="{B4B8370C-E52E-435C-9056-77EF3C4EACDE}" presName="sibSpaceTwo" presStyleCnt="0"/>
      <dgm:spPr/>
    </dgm:pt>
    <dgm:pt modelId="{0CFB4C7B-F714-477F-B1A2-26826CE43270}" type="pres">
      <dgm:prSet presAssocID="{399B53F8-8FFD-4CBB-8F20-88D570925106}" presName="vertTwo" presStyleCnt="0"/>
      <dgm:spPr/>
    </dgm:pt>
    <dgm:pt modelId="{3ADEB07E-6919-4E74-A566-B2582B521DBD}" type="pres">
      <dgm:prSet presAssocID="{399B53F8-8FFD-4CBB-8F20-88D570925106}" presName="txTwo" presStyleLbl="node2" presStyleIdx="1" presStyleCnt="3">
        <dgm:presLayoutVars>
          <dgm:chPref val="3"/>
        </dgm:presLayoutVars>
      </dgm:prSet>
      <dgm:spPr/>
    </dgm:pt>
    <dgm:pt modelId="{A7F51DB0-7D87-4B23-A815-21F3E667251D}" type="pres">
      <dgm:prSet presAssocID="{399B53F8-8FFD-4CBB-8F20-88D570925106}" presName="parTransTwo" presStyleCnt="0"/>
      <dgm:spPr/>
    </dgm:pt>
    <dgm:pt modelId="{B6407D46-A9BD-49EB-B1C2-69A8FEEBE58E}" type="pres">
      <dgm:prSet presAssocID="{399B53F8-8FFD-4CBB-8F20-88D570925106}" presName="horzTwo" presStyleCnt="0"/>
      <dgm:spPr/>
    </dgm:pt>
    <dgm:pt modelId="{9A573F71-5C91-4FF8-82E0-C3D4A5578BF9}" type="pres">
      <dgm:prSet presAssocID="{14360B9D-F45A-4A32-917D-F16C8C84674A}" presName="vertThree" presStyleCnt="0"/>
      <dgm:spPr/>
    </dgm:pt>
    <dgm:pt modelId="{8C94E4A2-7664-45DE-AA25-EC781E6EB053}" type="pres">
      <dgm:prSet presAssocID="{14360B9D-F45A-4A32-917D-F16C8C84674A}" presName="txThree" presStyleLbl="node3" presStyleIdx="2" presStyleCnt="6">
        <dgm:presLayoutVars>
          <dgm:chPref val="3"/>
        </dgm:presLayoutVars>
      </dgm:prSet>
      <dgm:spPr/>
    </dgm:pt>
    <dgm:pt modelId="{566C335F-88B3-49A4-86D9-D8212F5EAFCB}" type="pres">
      <dgm:prSet presAssocID="{14360B9D-F45A-4A32-917D-F16C8C84674A}" presName="horzThree" presStyleCnt="0"/>
      <dgm:spPr/>
    </dgm:pt>
    <dgm:pt modelId="{FA379538-7C2D-4D2B-96F4-32EF43BA179F}" type="pres">
      <dgm:prSet presAssocID="{604F0D34-42E9-45B7-A6AC-FEE63DBFB406}" presName="sibSpaceThree" presStyleCnt="0"/>
      <dgm:spPr/>
    </dgm:pt>
    <dgm:pt modelId="{25814E90-A952-40C3-BE07-A7B7B919D64A}" type="pres">
      <dgm:prSet presAssocID="{0754630B-84B2-4D06-ADAD-EC445E370625}" presName="vertThree" presStyleCnt="0"/>
      <dgm:spPr/>
    </dgm:pt>
    <dgm:pt modelId="{0B52583B-8DC5-4533-A300-33F3FE7A3227}" type="pres">
      <dgm:prSet presAssocID="{0754630B-84B2-4D06-ADAD-EC445E370625}" presName="txThree" presStyleLbl="node3" presStyleIdx="3" presStyleCnt="6">
        <dgm:presLayoutVars>
          <dgm:chPref val="3"/>
        </dgm:presLayoutVars>
      </dgm:prSet>
      <dgm:spPr/>
    </dgm:pt>
    <dgm:pt modelId="{A74181D3-678A-4346-BDF3-0F0052ED9899}" type="pres">
      <dgm:prSet presAssocID="{0754630B-84B2-4D06-ADAD-EC445E370625}" presName="horzThree" presStyleCnt="0"/>
      <dgm:spPr/>
    </dgm:pt>
    <dgm:pt modelId="{DCD43CE3-6D17-4D19-93E5-956AB212EB6E}" type="pres">
      <dgm:prSet presAssocID="{EA81D1E8-7F4B-4734-B370-7E2ABB2A76B3}" presName="sibSpaceTwo" presStyleCnt="0"/>
      <dgm:spPr/>
    </dgm:pt>
    <dgm:pt modelId="{C2B71E3A-BA08-428F-A5CD-C6BD9610A8A7}" type="pres">
      <dgm:prSet presAssocID="{2C93DE8C-2E5D-41EA-AB1D-53DE15D0868A}" presName="vertTwo" presStyleCnt="0"/>
      <dgm:spPr/>
    </dgm:pt>
    <dgm:pt modelId="{62643F59-8087-4A9E-8EC1-AB76F55E0081}" type="pres">
      <dgm:prSet presAssocID="{2C93DE8C-2E5D-41EA-AB1D-53DE15D0868A}" presName="txTwo" presStyleLbl="node2" presStyleIdx="2" presStyleCnt="3">
        <dgm:presLayoutVars>
          <dgm:chPref val="3"/>
        </dgm:presLayoutVars>
      </dgm:prSet>
      <dgm:spPr/>
    </dgm:pt>
    <dgm:pt modelId="{719E926D-9765-4061-BE8F-C631775EE402}" type="pres">
      <dgm:prSet presAssocID="{2C93DE8C-2E5D-41EA-AB1D-53DE15D0868A}" presName="parTransTwo" presStyleCnt="0"/>
      <dgm:spPr/>
    </dgm:pt>
    <dgm:pt modelId="{47D798A3-3445-470F-AC96-F916B041EC31}" type="pres">
      <dgm:prSet presAssocID="{2C93DE8C-2E5D-41EA-AB1D-53DE15D0868A}" presName="horzTwo" presStyleCnt="0"/>
      <dgm:spPr/>
    </dgm:pt>
    <dgm:pt modelId="{4E1DE10F-C6BA-4A19-9096-28FBE39FFE80}" type="pres">
      <dgm:prSet presAssocID="{185E96E1-36A5-4F1A-8114-881D24D7A084}" presName="vertThree" presStyleCnt="0"/>
      <dgm:spPr/>
    </dgm:pt>
    <dgm:pt modelId="{A5289B7A-729B-42EB-AE3E-5E69F3803B65}" type="pres">
      <dgm:prSet presAssocID="{185E96E1-36A5-4F1A-8114-881D24D7A084}" presName="txThree" presStyleLbl="node3" presStyleIdx="4" presStyleCnt="6">
        <dgm:presLayoutVars>
          <dgm:chPref val="3"/>
        </dgm:presLayoutVars>
      </dgm:prSet>
      <dgm:spPr/>
    </dgm:pt>
    <dgm:pt modelId="{D4008463-046B-4E09-A5F6-A332C8E7CC25}" type="pres">
      <dgm:prSet presAssocID="{185E96E1-36A5-4F1A-8114-881D24D7A084}" presName="horzThree" presStyleCnt="0"/>
      <dgm:spPr/>
    </dgm:pt>
    <dgm:pt modelId="{DCEB0A94-55E0-4F42-A948-DC1A4CDF27CF}" type="pres">
      <dgm:prSet presAssocID="{6FF8862A-C1C1-4300-BFA6-30A0B9DF6757}" presName="sibSpaceThree" presStyleCnt="0"/>
      <dgm:spPr/>
    </dgm:pt>
    <dgm:pt modelId="{674752E7-6169-4F15-8761-EFE7769D8416}" type="pres">
      <dgm:prSet presAssocID="{8A54DD96-576E-4A85-BAC7-CF569320E204}" presName="vertThree" presStyleCnt="0"/>
      <dgm:spPr/>
    </dgm:pt>
    <dgm:pt modelId="{C608B1AF-A800-458F-B3B6-0C32DF9E29F3}" type="pres">
      <dgm:prSet presAssocID="{8A54DD96-576E-4A85-BAC7-CF569320E204}" presName="txThree" presStyleLbl="node3" presStyleIdx="5" presStyleCnt="6">
        <dgm:presLayoutVars>
          <dgm:chPref val="3"/>
        </dgm:presLayoutVars>
      </dgm:prSet>
      <dgm:spPr/>
    </dgm:pt>
    <dgm:pt modelId="{4B7CF05C-655E-4EAD-B17C-D7792755CE38}" type="pres">
      <dgm:prSet presAssocID="{8A54DD96-576E-4A85-BAC7-CF569320E204}" presName="horzThree" presStyleCnt="0"/>
      <dgm:spPr/>
    </dgm:pt>
  </dgm:ptLst>
  <dgm:cxnLst>
    <dgm:cxn modelId="{76B8FD01-22C4-42C9-BD4D-2F59D20B92E2}" srcId="{2C93DE8C-2E5D-41EA-AB1D-53DE15D0868A}" destId="{8A54DD96-576E-4A85-BAC7-CF569320E204}" srcOrd="1" destOrd="0" parTransId="{91A410A5-6EED-42CB-AB3D-0D636C8E21CC}" sibTransId="{8DD65C58-5BB1-4ED5-8692-8B5AD2E26123}"/>
    <dgm:cxn modelId="{E171C425-7363-4972-8225-9E3823530784}" type="presOf" srcId="{14360B9D-F45A-4A32-917D-F16C8C84674A}" destId="{8C94E4A2-7664-45DE-AA25-EC781E6EB053}" srcOrd="0" destOrd="0" presId="urn:microsoft.com/office/officeart/2005/8/layout/hierarchy4"/>
    <dgm:cxn modelId="{0FC70B4E-91F4-4ACC-BB07-D43B20134587}" srcId="{399B53F8-8FFD-4CBB-8F20-88D570925106}" destId="{14360B9D-F45A-4A32-917D-F16C8C84674A}" srcOrd="0" destOrd="0" parTransId="{AB13830D-8EA4-4636-91CE-EF54759CFB1C}" sibTransId="{604F0D34-42E9-45B7-A6AC-FEE63DBFB406}"/>
    <dgm:cxn modelId="{0B987664-04A5-4F72-8744-4340F1F89D1E}" type="presOf" srcId="{4C110717-1693-457E-A637-7102DE404BBD}" destId="{A4B8FD08-242C-416E-86FA-F5F1EAB302E1}" srcOrd="0" destOrd="0" presId="urn:microsoft.com/office/officeart/2005/8/layout/hierarchy4"/>
    <dgm:cxn modelId="{A7591E69-DFC9-450C-85DB-224B22186DAF}" type="presOf" srcId="{0754630B-84B2-4D06-ADAD-EC445E370625}" destId="{0B52583B-8DC5-4533-A300-33F3FE7A3227}" srcOrd="0" destOrd="0" presId="urn:microsoft.com/office/officeart/2005/8/layout/hierarchy4"/>
    <dgm:cxn modelId="{D158FB8F-656F-4A39-B13E-9EDD36B276AF}" srcId="{275490E1-665E-438E-8386-61EBCE09A029}" destId="{4B795B40-03F2-457B-961F-B692FEEBF751}" srcOrd="0" destOrd="0" parTransId="{AC34C4BF-B548-41BF-B9C1-D1952419D299}" sibTransId="{D5AC7866-C918-40A2-9D05-AB0B226B32F1}"/>
    <dgm:cxn modelId="{8C1E69A4-DD95-4801-AFA7-07D5A908FA34}" type="presOf" srcId="{399B53F8-8FFD-4CBB-8F20-88D570925106}" destId="{3ADEB07E-6919-4E74-A566-B2582B521DBD}" srcOrd="0" destOrd="0" presId="urn:microsoft.com/office/officeart/2005/8/layout/hierarchy4"/>
    <dgm:cxn modelId="{20DCD3A4-ADB9-4B27-BB97-9ADB778742CB}" type="presOf" srcId="{185E96E1-36A5-4F1A-8114-881D24D7A084}" destId="{A5289B7A-729B-42EB-AE3E-5E69F3803B65}" srcOrd="0" destOrd="0" presId="urn:microsoft.com/office/officeart/2005/8/layout/hierarchy4"/>
    <dgm:cxn modelId="{E92388B0-842E-4E3B-A957-C8920BCBC9BA}" type="presOf" srcId="{8A54DD96-576E-4A85-BAC7-CF569320E204}" destId="{C608B1AF-A800-458F-B3B6-0C32DF9E29F3}" srcOrd="0" destOrd="0" presId="urn:microsoft.com/office/officeart/2005/8/layout/hierarchy4"/>
    <dgm:cxn modelId="{2B614EBA-6CDA-4323-A6CC-C1A371EB8081}" type="presOf" srcId="{5E79BCAA-50D0-4911-BACF-97AF233E2FD0}" destId="{B45CDC68-97FA-4A57-80FA-10F138DE3BF9}" srcOrd="0" destOrd="0" presId="urn:microsoft.com/office/officeart/2005/8/layout/hierarchy4"/>
    <dgm:cxn modelId="{B7507FBD-C317-475B-8166-0BAA7F919F13}" srcId="{B8E7F336-8ABF-487B-B719-F6240DEF1BF1}" destId="{5E79BCAA-50D0-4911-BACF-97AF233E2FD0}" srcOrd="0" destOrd="0" parTransId="{C6DE288A-F6C2-495E-8E75-D89AF49B3EF8}" sibTransId="{497E605B-7233-4455-AD14-349E0CA812BF}"/>
    <dgm:cxn modelId="{46CBE6BF-12F2-4D2F-A0D9-B74926E0A1FA}" type="presOf" srcId="{2C93DE8C-2E5D-41EA-AB1D-53DE15D0868A}" destId="{62643F59-8087-4A9E-8EC1-AB76F55E0081}" srcOrd="0" destOrd="0" presId="urn:microsoft.com/office/officeart/2005/8/layout/hierarchy4"/>
    <dgm:cxn modelId="{EB800CC3-DD15-4DC2-ADFC-F098E6CF62A2}" srcId="{399B53F8-8FFD-4CBB-8F20-88D570925106}" destId="{0754630B-84B2-4D06-ADAD-EC445E370625}" srcOrd="1" destOrd="0" parTransId="{CB0F61F1-A0A5-4C70-92F6-69B76077DC99}" sibTransId="{00E2E1A2-AF1B-4EA6-88C8-6199AAD9E014}"/>
    <dgm:cxn modelId="{053BD9D4-AB20-4AEF-8F6A-46AE0C76D04E}" srcId="{275490E1-665E-438E-8386-61EBCE09A029}" destId="{4C110717-1693-457E-A637-7102DE404BBD}" srcOrd="1" destOrd="0" parTransId="{51D73A43-9235-4A42-89DA-5EE1D7A7C042}" sibTransId="{9EC456C5-A663-4D78-B45A-4B9454BC34C6}"/>
    <dgm:cxn modelId="{88A221DB-1A68-461A-B68E-45721C2F7041}" type="presOf" srcId="{275490E1-665E-438E-8386-61EBCE09A029}" destId="{E5EED2D2-D614-41F5-BDB1-404B41CEF805}" srcOrd="0" destOrd="0" presId="urn:microsoft.com/office/officeart/2005/8/layout/hierarchy4"/>
    <dgm:cxn modelId="{C8CA6ADE-15D2-49D9-BB2C-6170AF1710BA}" srcId="{2C93DE8C-2E5D-41EA-AB1D-53DE15D0868A}" destId="{185E96E1-36A5-4F1A-8114-881D24D7A084}" srcOrd="0" destOrd="0" parTransId="{20E4C69F-FF98-4671-B785-C54F6BF97B53}" sibTransId="{6FF8862A-C1C1-4300-BFA6-30A0B9DF6757}"/>
    <dgm:cxn modelId="{874031E1-DE3D-476F-98E2-2DF3D0CDF1CF}" type="presOf" srcId="{4B795B40-03F2-457B-961F-B692FEEBF751}" destId="{F2D2DBB0-0B22-414D-8DC9-E97ADBD51F26}" srcOrd="0" destOrd="0" presId="urn:microsoft.com/office/officeart/2005/8/layout/hierarchy4"/>
    <dgm:cxn modelId="{56971BE3-F200-4442-A51B-7B9B3DE50C90}" srcId="{5E79BCAA-50D0-4911-BACF-97AF233E2FD0}" destId="{399B53F8-8FFD-4CBB-8F20-88D570925106}" srcOrd="1" destOrd="0" parTransId="{0C716E72-EB2A-48B5-AAD8-87D6F0F9F90E}" sibTransId="{EA81D1E8-7F4B-4734-B370-7E2ABB2A76B3}"/>
    <dgm:cxn modelId="{34D2F1E8-DB75-4ADB-81AE-D44B9E069867}" type="presOf" srcId="{B8E7F336-8ABF-487B-B719-F6240DEF1BF1}" destId="{4F2A0B9C-879E-4800-BA54-A416B85F2CFB}" srcOrd="0" destOrd="0" presId="urn:microsoft.com/office/officeart/2005/8/layout/hierarchy4"/>
    <dgm:cxn modelId="{1682C3EA-95FE-469C-8396-E68291416AF0}" srcId="{5E79BCAA-50D0-4911-BACF-97AF233E2FD0}" destId="{2C93DE8C-2E5D-41EA-AB1D-53DE15D0868A}" srcOrd="2" destOrd="0" parTransId="{8D01D988-2435-47EE-8B51-26BC25BEF283}" sibTransId="{EB011F24-5248-4F0B-AB67-92CB362F3838}"/>
    <dgm:cxn modelId="{785168F6-3732-4811-B1F3-BBC3D502F200}" srcId="{5E79BCAA-50D0-4911-BACF-97AF233E2FD0}" destId="{275490E1-665E-438E-8386-61EBCE09A029}" srcOrd="0" destOrd="0" parTransId="{0977126E-9B72-4E9C-AA12-3F24D0D27AA1}" sibTransId="{B4B8370C-E52E-435C-9056-77EF3C4EACDE}"/>
    <dgm:cxn modelId="{319207F9-B6FA-4CB6-831A-DB0F7D06B60A}" type="presParOf" srcId="{4F2A0B9C-879E-4800-BA54-A416B85F2CFB}" destId="{93EA459A-E77C-4A5C-B675-A64F0CC8D85A}" srcOrd="0" destOrd="0" presId="urn:microsoft.com/office/officeart/2005/8/layout/hierarchy4"/>
    <dgm:cxn modelId="{C181C0E6-6C20-4ED0-8C15-36B3A5278BC7}" type="presParOf" srcId="{93EA459A-E77C-4A5C-B675-A64F0CC8D85A}" destId="{B45CDC68-97FA-4A57-80FA-10F138DE3BF9}" srcOrd="0" destOrd="0" presId="urn:microsoft.com/office/officeart/2005/8/layout/hierarchy4"/>
    <dgm:cxn modelId="{3BA8F8A1-369F-4692-A2D4-729B9137D32D}" type="presParOf" srcId="{93EA459A-E77C-4A5C-B675-A64F0CC8D85A}" destId="{DADDD941-0CA3-4F55-815C-6CBAAE608058}" srcOrd="1" destOrd="0" presId="urn:microsoft.com/office/officeart/2005/8/layout/hierarchy4"/>
    <dgm:cxn modelId="{8E1DFF5E-31F2-4EFF-97CE-B36A90F38200}" type="presParOf" srcId="{93EA459A-E77C-4A5C-B675-A64F0CC8D85A}" destId="{E2722157-F3A7-43BD-8862-278C0E67D593}" srcOrd="2" destOrd="0" presId="urn:microsoft.com/office/officeart/2005/8/layout/hierarchy4"/>
    <dgm:cxn modelId="{798E0C84-9753-44B3-8461-BEF01A6806A9}" type="presParOf" srcId="{E2722157-F3A7-43BD-8862-278C0E67D593}" destId="{007AF298-2968-48CE-A05C-B73D1058A09C}" srcOrd="0" destOrd="0" presId="urn:microsoft.com/office/officeart/2005/8/layout/hierarchy4"/>
    <dgm:cxn modelId="{018F9474-D756-48CD-8397-5480FAD4600A}" type="presParOf" srcId="{007AF298-2968-48CE-A05C-B73D1058A09C}" destId="{E5EED2D2-D614-41F5-BDB1-404B41CEF805}" srcOrd="0" destOrd="0" presId="urn:microsoft.com/office/officeart/2005/8/layout/hierarchy4"/>
    <dgm:cxn modelId="{0C67333E-D489-4D6D-BFDF-E640BC583C94}" type="presParOf" srcId="{007AF298-2968-48CE-A05C-B73D1058A09C}" destId="{21D9452D-92F1-446D-A197-58675735D2CB}" srcOrd="1" destOrd="0" presId="urn:microsoft.com/office/officeart/2005/8/layout/hierarchy4"/>
    <dgm:cxn modelId="{DC49D5AB-133F-45A6-A3F3-76D63194565A}" type="presParOf" srcId="{007AF298-2968-48CE-A05C-B73D1058A09C}" destId="{092DC570-F416-45E0-86E8-906410F4787D}" srcOrd="2" destOrd="0" presId="urn:microsoft.com/office/officeart/2005/8/layout/hierarchy4"/>
    <dgm:cxn modelId="{8A551CB5-66DC-4502-A336-9A4644D8FCB0}" type="presParOf" srcId="{092DC570-F416-45E0-86E8-906410F4787D}" destId="{DC8DC48B-1A77-41F8-9A56-02DB78AFEBB1}" srcOrd="0" destOrd="0" presId="urn:microsoft.com/office/officeart/2005/8/layout/hierarchy4"/>
    <dgm:cxn modelId="{8F9B2653-6542-4378-8651-F58530B5CA89}" type="presParOf" srcId="{DC8DC48B-1A77-41F8-9A56-02DB78AFEBB1}" destId="{F2D2DBB0-0B22-414D-8DC9-E97ADBD51F26}" srcOrd="0" destOrd="0" presId="urn:microsoft.com/office/officeart/2005/8/layout/hierarchy4"/>
    <dgm:cxn modelId="{E8A924A6-3F8E-41CE-819F-774AB12A0A0F}" type="presParOf" srcId="{DC8DC48B-1A77-41F8-9A56-02DB78AFEBB1}" destId="{0BA5569E-4BBC-4567-904C-AE31E9064537}" srcOrd="1" destOrd="0" presId="urn:microsoft.com/office/officeart/2005/8/layout/hierarchy4"/>
    <dgm:cxn modelId="{541995BE-68BA-451A-BA15-D3E935CE1A1D}" type="presParOf" srcId="{092DC570-F416-45E0-86E8-906410F4787D}" destId="{6B09A0B7-BABE-454D-BCE6-7C67750B2E01}" srcOrd="1" destOrd="0" presId="urn:microsoft.com/office/officeart/2005/8/layout/hierarchy4"/>
    <dgm:cxn modelId="{31C625A2-3AEA-4341-99B2-7E25B3E427F1}" type="presParOf" srcId="{092DC570-F416-45E0-86E8-906410F4787D}" destId="{3006EBBD-0DFF-4CD8-9005-98F01F270FA2}" srcOrd="2" destOrd="0" presId="urn:microsoft.com/office/officeart/2005/8/layout/hierarchy4"/>
    <dgm:cxn modelId="{6677E899-E5D4-4C12-A028-53241AE39D78}" type="presParOf" srcId="{3006EBBD-0DFF-4CD8-9005-98F01F270FA2}" destId="{A4B8FD08-242C-416E-86FA-F5F1EAB302E1}" srcOrd="0" destOrd="0" presId="urn:microsoft.com/office/officeart/2005/8/layout/hierarchy4"/>
    <dgm:cxn modelId="{4B2C8D46-A1FE-4222-81F0-3DE04D8D215F}" type="presParOf" srcId="{3006EBBD-0DFF-4CD8-9005-98F01F270FA2}" destId="{8255C920-4C84-4022-8D7E-1E1D2AF7A2BA}" srcOrd="1" destOrd="0" presId="urn:microsoft.com/office/officeart/2005/8/layout/hierarchy4"/>
    <dgm:cxn modelId="{0D4EBECD-D983-4A0D-B9B2-4B80043BA811}" type="presParOf" srcId="{E2722157-F3A7-43BD-8862-278C0E67D593}" destId="{8C7B79E7-05EA-446F-95C4-8138EFA9E15A}" srcOrd="1" destOrd="0" presId="urn:microsoft.com/office/officeart/2005/8/layout/hierarchy4"/>
    <dgm:cxn modelId="{6FC09943-EA92-4A21-870B-AA9D40DC364F}" type="presParOf" srcId="{E2722157-F3A7-43BD-8862-278C0E67D593}" destId="{0CFB4C7B-F714-477F-B1A2-26826CE43270}" srcOrd="2" destOrd="0" presId="urn:microsoft.com/office/officeart/2005/8/layout/hierarchy4"/>
    <dgm:cxn modelId="{3C6B3396-2B7B-41EB-B621-4B7DCF397D68}" type="presParOf" srcId="{0CFB4C7B-F714-477F-B1A2-26826CE43270}" destId="{3ADEB07E-6919-4E74-A566-B2582B521DBD}" srcOrd="0" destOrd="0" presId="urn:microsoft.com/office/officeart/2005/8/layout/hierarchy4"/>
    <dgm:cxn modelId="{CB8230AE-8B91-4811-9B9D-88ED2A1EE143}" type="presParOf" srcId="{0CFB4C7B-F714-477F-B1A2-26826CE43270}" destId="{A7F51DB0-7D87-4B23-A815-21F3E667251D}" srcOrd="1" destOrd="0" presId="urn:microsoft.com/office/officeart/2005/8/layout/hierarchy4"/>
    <dgm:cxn modelId="{C1A40894-D0A1-4921-A890-7CB98876D4BD}" type="presParOf" srcId="{0CFB4C7B-F714-477F-B1A2-26826CE43270}" destId="{B6407D46-A9BD-49EB-B1C2-69A8FEEBE58E}" srcOrd="2" destOrd="0" presId="urn:microsoft.com/office/officeart/2005/8/layout/hierarchy4"/>
    <dgm:cxn modelId="{EDD72300-AC3D-4D32-AE0A-3A15A46497A9}" type="presParOf" srcId="{B6407D46-A9BD-49EB-B1C2-69A8FEEBE58E}" destId="{9A573F71-5C91-4FF8-82E0-C3D4A5578BF9}" srcOrd="0" destOrd="0" presId="urn:microsoft.com/office/officeart/2005/8/layout/hierarchy4"/>
    <dgm:cxn modelId="{3A6D2836-ECFA-4EF2-AA45-F657A6A1CB64}" type="presParOf" srcId="{9A573F71-5C91-4FF8-82E0-C3D4A5578BF9}" destId="{8C94E4A2-7664-45DE-AA25-EC781E6EB053}" srcOrd="0" destOrd="0" presId="urn:microsoft.com/office/officeart/2005/8/layout/hierarchy4"/>
    <dgm:cxn modelId="{272310EA-AE9D-430F-A07D-07C4DA5B2C04}" type="presParOf" srcId="{9A573F71-5C91-4FF8-82E0-C3D4A5578BF9}" destId="{566C335F-88B3-49A4-86D9-D8212F5EAFCB}" srcOrd="1" destOrd="0" presId="urn:microsoft.com/office/officeart/2005/8/layout/hierarchy4"/>
    <dgm:cxn modelId="{62F490B8-5D06-4A3E-9014-02305E7AA311}" type="presParOf" srcId="{B6407D46-A9BD-49EB-B1C2-69A8FEEBE58E}" destId="{FA379538-7C2D-4D2B-96F4-32EF43BA179F}" srcOrd="1" destOrd="0" presId="urn:microsoft.com/office/officeart/2005/8/layout/hierarchy4"/>
    <dgm:cxn modelId="{8B6EFA7D-A223-4E82-8445-EBBC532FF702}" type="presParOf" srcId="{B6407D46-A9BD-49EB-B1C2-69A8FEEBE58E}" destId="{25814E90-A952-40C3-BE07-A7B7B919D64A}" srcOrd="2" destOrd="0" presId="urn:microsoft.com/office/officeart/2005/8/layout/hierarchy4"/>
    <dgm:cxn modelId="{110AAE9D-F6A8-4C00-818C-393C6A5C2922}" type="presParOf" srcId="{25814E90-A952-40C3-BE07-A7B7B919D64A}" destId="{0B52583B-8DC5-4533-A300-33F3FE7A3227}" srcOrd="0" destOrd="0" presId="urn:microsoft.com/office/officeart/2005/8/layout/hierarchy4"/>
    <dgm:cxn modelId="{EA465D8E-1C0D-410F-9069-B3EFD5078B0D}" type="presParOf" srcId="{25814E90-A952-40C3-BE07-A7B7B919D64A}" destId="{A74181D3-678A-4346-BDF3-0F0052ED9899}" srcOrd="1" destOrd="0" presId="urn:microsoft.com/office/officeart/2005/8/layout/hierarchy4"/>
    <dgm:cxn modelId="{FEA5AEC7-3058-4C6F-8D5B-387CE0C766DE}" type="presParOf" srcId="{E2722157-F3A7-43BD-8862-278C0E67D593}" destId="{DCD43CE3-6D17-4D19-93E5-956AB212EB6E}" srcOrd="3" destOrd="0" presId="urn:microsoft.com/office/officeart/2005/8/layout/hierarchy4"/>
    <dgm:cxn modelId="{B320545E-0A14-44A4-BBE8-4E1132BE324B}" type="presParOf" srcId="{E2722157-F3A7-43BD-8862-278C0E67D593}" destId="{C2B71E3A-BA08-428F-A5CD-C6BD9610A8A7}" srcOrd="4" destOrd="0" presId="urn:microsoft.com/office/officeart/2005/8/layout/hierarchy4"/>
    <dgm:cxn modelId="{F47CFA2B-0B89-4C00-B3AC-14B960C3CB38}" type="presParOf" srcId="{C2B71E3A-BA08-428F-A5CD-C6BD9610A8A7}" destId="{62643F59-8087-4A9E-8EC1-AB76F55E0081}" srcOrd="0" destOrd="0" presId="urn:microsoft.com/office/officeart/2005/8/layout/hierarchy4"/>
    <dgm:cxn modelId="{217CD1C6-FE11-45F0-9DF3-F40478EFB710}" type="presParOf" srcId="{C2B71E3A-BA08-428F-A5CD-C6BD9610A8A7}" destId="{719E926D-9765-4061-BE8F-C631775EE402}" srcOrd="1" destOrd="0" presId="urn:microsoft.com/office/officeart/2005/8/layout/hierarchy4"/>
    <dgm:cxn modelId="{A9AB5772-9FFD-4624-8478-D429763B7559}" type="presParOf" srcId="{C2B71E3A-BA08-428F-A5CD-C6BD9610A8A7}" destId="{47D798A3-3445-470F-AC96-F916B041EC31}" srcOrd="2" destOrd="0" presId="urn:microsoft.com/office/officeart/2005/8/layout/hierarchy4"/>
    <dgm:cxn modelId="{26FE18E3-DE39-4D13-ADA6-9207C17C507F}" type="presParOf" srcId="{47D798A3-3445-470F-AC96-F916B041EC31}" destId="{4E1DE10F-C6BA-4A19-9096-28FBE39FFE80}" srcOrd="0" destOrd="0" presId="urn:microsoft.com/office/officeart/2005/8/layout/hierarchy4"/>
    <dgm:cxn modelId="{678BD7DC-0510-4CA8-83E1-52911B488B28}" type="presParOf" srcId="{4E1DE10F-C6BA-4A19-9096-28FBE39FFE80}" destId="{A5289B7A-729B-42EB-AE3E-5E69F3803B65}" srcOrd="0" destOrd="0" presId="urn:microsoft.com/office/officeart/2005/8/layout/hierarchy4"/>
    <dgm:cxn modelId="{37A0C3E0-2F05-4AC5-9DF4-3252CE2E6DA4}" type="presParOf" srcId="{4E1DE10F-C6BA-4A19-9096-28FBE39FFE80}" destId="{D4008463-046B-4E09-A5F6-A332C8E7CC25}" srcOrd="1" destOrd="0" presId="urn:microsoft.com/office/officeart/2005/8/layout/hierarchy4"/>
    <dgm:cxn modelId="{3B28C3C3-C691-41D0-B32C-BBF7F509839A}" type="presParOf" srcId="{47D798A3-3445-470F-AC96-F916B041EC31}" destId="{DCEB0A94-55E0-4F42-A948-DC1A4CDF27CF}" srcOrd="1" destOrd="0" presId="urn:microsoft.com/office/officeart/2005/8/layout/hierarchy4"/>
    <dgm:cxn modelId="{ED5230C5-25C0-4525-AB8D-C8B09E9E3441}" type="presParOf" srcId="{47D798A3-3445-470F-AC96-F916B041EC31}" destId="{674752E7-6169-4F15-8761-EFE7769D8416}" srcOrd="2" destOrd="0" presId="urn:microsoft.com/office/officeart/2005/8/layout/hierarchy4"/>
    <dgm:cxn modelId="{E63706DD-2C8D-45EF-B096-8E73BF3A89B1}" type="presParOf" srcId="{674752E7-6169-4F15-8761-EFE7769D8416}" destId="{C608B1AF-A800-458F-B3B6-0C32DF9E29F3}" srcOrd="0" destOrd="0" presId="urn:microsoft.com/office/officeart/2005/8/layout/hierarchy4"/>
    <dgm:cxn modelId="{3AEA763F-CFE6-4523-94C5-5E2119222504}" type="presParOf" srcId="{674752E7-6169-4F15-8761-EFE7769D8416}" destId="{4B7CF05C-655E-4EAD-B17C-D7792755CE38}" srcOrd="1" destOrd="0" presId="urn:microsoft.com/office/officeart/2005/8/layout/hierarchy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5CDC68-97FA-4A57-80FA-10F138DE3BF9}">
      <dsp:nvSpPr>
        <dsp:cNvPr id="0" name=""/>
        <dsp:cNvSpPr/>
      </dsp:nvSpPr>
      <dsp:spPr>
        <a:xfrm>
          <a:off x="0" y="16777"/>
          <a:ext cx="11584076" cy="1726798"/>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Citizen Science and Water Quality Project, Hazard KY</a:t>
          </a:r>
        </a:p>
      </dsp:txBody>
      <dsp:txXfrm>
        <a:off x="50576" y="67353"/>
        <a:ext cx="11482924" cy="1625646"/>
      </dsp:txXfrm>
    </dsp:sp>
    <dsp:sp modelId="{E5EED2D2-D614-41F5-BDB1-404B41CEF805}">
      <dsp:nvSpPr>
        <dsp:cNvPr id="0" name=""/>
        <dsp:cNvSpPr/>
      </dsp:nvSpPr>
      <dsp:spPr>
        <a:xfrm>
          <a:off x="6937" y="1930030"/>
          <a:ext cx="3758291" cy="1726798"/>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Service</a:t>
          </a:r>
          <a:endParaRPr lang="en-US" sz="2800" kern="1200" dirty="0"/>
        </a:p>
      </dsp:txBody>
      <dsp:txXfrm>
        <a:off x="57513" y="1980606"/>
        <a:ext cx="3657139" cy="1625646"/>
      </dsp:txXfrm>
    </dsp:sp>
    <dsp:sp modelId="{F2D2DBB0-0B22-414D-8DC9-E97ADBD51F26}">
      <dsp:nvSpPr>
        <dsp:cNvPr id="0" name=""/>
        <dsp:cNvSpPr/>
      </dsp:nvSpPr>
      <dsp:spPr>
        <a:xfrm>
          <a:off x="6937" y="3857573"/>
          <a:ext cx="1840495" cy="1726798"/>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Provide much-needed data (raw and analyzed) to local partners </a:t>
          </a:r>
        </a:p>
      </dsp:txBody>
      <dsp:txXfrm>
        <a:off x="57513" y="3908149"/>
        <a:ext cx="1739343" cy="1625646"/>
      </dsp:txXfrm>
    </dsp:sp>
    <dsp:sp modelId="{A4B8FD08-242C-416E-86FA-F5F1EAB302E1}">
      <dsp:nvSpPr>
        <dsp:cNvPr id="0" name=""/>
        <dsp:cNvSpPr/>
      </dsp:nvSpPr>
      <dsp:spPr>
        <a:xfrm>
          <a:off x="1924733" y="3857573"/>
          <a:ext cx="1840495" cy="1726798"/>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Establish partnerships  </a:t>
          </a:r>
        </a:p>
      </dsp:txBody>
      <dsp:txXfrm>
        <a:off x="1975309" y="3908149"/>
        <a:ext cx="1739343" cy="1625646"/>
      </dsp:txXfrm>
    </dsp:sp>
    <dsp:sp modelId="{3ADEB07E-6919-4E74-A566-B2582B521DBD}">
      <dsp:nvSpPr>
        <dsp:cNvPr id="0" name=""/>
        <dsp:cNvSpPr/>
      </dsp:nvSpPr>
      <dsp:spPr>
        <a:xfrm>
          <a:off x="3919829" y="1930030"/>
          <a:ext cx="3758291" cy="1726798"/>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Teaching</a:t>
          </a:r>
          <a:endParaRPr lang="en-US" sz="1600" kern="1200" dirty="0"/>
        </a:p>
      </dsp:txBody>
      <dsp:txXfrm>
        <a:off x="3970405" y="1980606"/>
        <a:ext cx="3657139" cy="1625646"/>
      </dsp:txXfrm>
    </dsp:sp>
    <dsp:sp modelId="{8C94E4A2-7664-45DE-AA25-EC781E6EB053}">
      <dsp:nvSpPr>
        <dsp:cNvPr id="0" name=""/>
        <dsp:cNvSpPr/>
      </dsp:nvSpPr>
      <dsp:spPr>
        <a:xfrm>
          <a:off x="3919829" y="3857573"/>
          <a:ext cx="1840495" cy="1726798"/>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Generate results about personal transformation and loyalty to Appalachia</a:t>
          </a:r>
        </a:p>
      </dsp:txBody>
      <dsp:txXfrm>
        <a:off x="3970405" y="3908149"/>
        <a:ext cx="1739343" cy="1625646"/>
      </dsp:txXfrm>
    </dsp:sp>
    <dsp:sp modelId="{0B52583B-8DC5-4533-A300-33F3FE7A3227}">
      <dsp:nvSpPr>
        <dsp:cNvPr id="0" name=""/>
        <dsp:cNvSpPr/>
      </dsp:nvSpPr>
      <dsp:spPr>
        <a:xfrm>
          <a:off x="5837625" y="3857573"/>
          <a:ext cx="1840495" cy="1726798"/>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Results about civic engagement, likelihood to pursue advocacy and/or activism   </a:t>
          </a:r>
        </a:p>
      </dsp:txBody>
      <dsp:txXfrm>
        <a:off x="5888201" y="3908149"/>
        <a:ext cx="1739343" cy="1625646"/>
      </dsp:txXfrm>
    </dsp:sp>
    <dsp:sp modelId="{62643F59-8087-4A9E-8EC1-AB76F55E0081}">
      <dsp:nvSpPr>
        <dsp:cNvPr id="0" name=""/>
        <dsp:cNvSpPr/>
      </dsp:nvSpPr>
      <dsp:spPr>
        <a:xfrm>
          <a:off x="7832722" y="1930030"/>
          <a:ext cx="3758291" cy="1726798"/>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Scholarship</a:t>
          </a:r>
        </a:p>
      </dsp:txBody>
      <dsp:txXfrm>
        <a:off x="7883298" y="1980606"/>
        <a:ext cx="3657139" cy="1625646"/>
      </dsp:txXfrm>
    </dsp:sp>
    <dsp:sp modelId="{A5289B7A-729B-42EB-AE3E-5E69F3803B65}">
      <dsp:nvSpPr>
        <dsp:cNvPr id="0" name=""/>
        <dsp:cNvSpPr/>
      </dsp:nvSpPr>
      <dsp:spPr>
        <a:xfrm>
          <a:off x="7832722" y="3857573"/>
          <a:ext cx="1840495" cy="1726798"/>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eaLnBrk="1" latinLnBrk="0">
            <a:lnSpc>
              <a:spcPct val="90000"/>
            </a:lnSpc>
            <a:spcBef>
              <a:spcPct val="0"/>
            </a:spcBef>
            <a:spcAft>
              <a:spcPct val="35000"/>
            </a:spcAft>
            <a:buNone/>
          </a:pPr>
          <a:r>
            <a:rPr lang="en-US" sz="1800" kern="1200" dirty="0"/>
            <a:t>Results about citizen science participation in Appalachia</a:t>
          </a:r>
        </a:p>
      </dsp:txBody>
      <dsp:txXfrm>
        <a:off x="7883298" y="3908149"/>
        <a:ext cx="1739343" cy="1625646"/>
      </dsp:txXfrm>
    </dsp:sp>
    <dsp:sp modelId="{C608B1AF-A800-458F-B3B6-0C32DF9E29F3}">
      <dsp:nvSpPr>
        <dsp:cNvPr id="0" name=""/>
        <dsp:cNvSpPr/>
      </dsp:nvSpPr>
      <dsp:spPr>
        <a:xfrm>
          <a:off x="9750518" y="3857573"/>
          <a:ext cx="1840495" cy="1726798"/>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eaLnBrk="1" latinLnBrk="0">
            <a:lnSpc>
              <a:spcPct val="90000"/>
            </a:lnSpc>
            <a:spcBef>
              <a:spcPct val="0"/>
            </a:spcBef>
            <a:spcAft>
              <a:spcPct val="35000"/>
            </a:spcAft>
            <a:buNone/>
          </a:pPr>
          <a:r>
            <a:rPr lang="en-US" sz="1800" kern="1200" dirty="0"/>
            <a:t>Results about water quality in Hazard</a:t>
          </a:r>
        </a:p>
      </dsp:txBody>
      <dsp:txXfrm>
        <a:off x="9801094" y="3908149"/>
        <a:ext cx="1739343" cy="162564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DA0075-CE75-4502-8205-0A0F11455F0A}" type="datetimeFigureOut">
              <a:rPr lang="en-US" smtClean="0"/>
              <a:t>12/16/20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BB74C5-4B37-4B3C-AF94-C414763D2E1C}" type="slidenum">
              <a:rPr lang="en-US" smtClean="0"/>
              <a:t>‹#›</a:t>
            </a:fld>
            <a:endParaRPr lang="en-US"/>
          </a:p>
        </p:txBody>
      </p:sp>
    </p:spTree>
    <p:extLst>
      <p:ext uri="{BB962C8B-B14F-4D97-AF65-F5344CB8AC3E}">
        <p14:creationId xmlns:p14="http://schemas.microsoft.com/office/powerpoint/2010/main" val="3824524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BB74C5-4B37-4B3C-AF94-C414763D2E1C}" type="slidenum">
              <a:rPr lang="en-US" smtClean="0"/>
              <a:t>1</a:t>
            </a:fld>
            <a:endParaRPr lang="en-US"/>
          </a:p>
        </p:txBody>
      </p:sp>
    </p:spTree>
    <p:extLst>
      <p:ext uri="{BB962C8B-B14F-4D97-AF65-F5344CB8AC3E}">
        <p14:creationId xmlns:p14="http://schemas.microsoft.com/office/powerpoint/2010/main" val="2715661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6BB74C5-4B37-4B3C-AF94-C414763D2E1C}" type="slidenum">
              <a:rPr lang="en-US" smtClean="0"/>
              <a:t>11</a:t>
            </a:fld>
            <a:endParaRPr lang="en-US"/>
          </a:p>
        </p:txBody>
      </p:sp>
    </p:spTree>
    <p:extLst>
      <p:ext uri="{BB962C8B-B14F-4D97-AF65-F5344CB8AC3E}">
        <p14:creationId xmlns:p14="http://schemas.microsoft.com/office/powerpoint/2010/main" val="2130338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6BB74C5-4B37-4B3C-AF94-C414763D2E1C}" type="slidenum">
              <a:rPr lang="en-US" smtClean="0"/>
              <a:t>12</a:t>
            </a:fld>
            <a:endParaRPr lang="en-US"/>
          </a:p>
        </p:txBody>
      </p:sp>
    </p:spTree>
    <p:extLst>
      <p:ext uri="{BB962C8B-B14F-4D97-AF65-F5344CB8AC3E}">
        <p14:creationId xmlns:p14="http://schemas.microsoft.com/office/powerpoint/2010/main" val="2802214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6BB74C5-4B37-4B3C-AF94-C414763D2E1C}" type="slidenum">
              <a:rPr lang="en-US" smtClean="0"/>
              <a:t>13</a:t>
            </a:fld>
            <a:endParaRPr lang="en-US"/>
          </a:p>
        </p:txBody>
      </p:sp>
    </p:spTree>
    <p:extLst>
      <p:ext uri="{BB962C8B-B14F-4D97-AF65-F5344CB8AC3E}">
        <p14:creationId xmlns:p14="http://schemas.microsoft.com/office/powerpoint/2010/main" val="4211469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sz="1200" kern="1200" dirty="0">
                <a:solidFill>
                  <a:schemeClr val="tx1"/>
                </a:solidFill>
                <a:effectLst/>
                <a:latin typeface="+mn-lt"/>
                <a:ea typeface="+mn-ea"/>
                <a:cs typeface="+mn-cs"/>
              </a:rPr>
              <a:t>Essential to start with a solid research design with all approvals</a:t>
            </a:r>
            <a:endParaRPr lang="en-US" sz="11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Start with the community’s needs</a:t>
            </a:r>
            <a:endParaRPr lang="en-US" sz="11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Why and when community engagement fails </a:t>
            </a:r>
            <a:endParaRPr lang="en-US" sz="11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Ethics of collecting data</a:t>
            </a:r>
            <a:endParaRPr lang="en-US" sz="11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6BB74C5-4B37-4B3C-AF94-C414763D2E1C}" type="slidenum">
              <a:rPr lang="en-US" smtClean="0"/>
              <a:t>14</a:t>
            </a:fld>
            <a:endParaRPr lang="en-US"/>
          </a:p>
        </p:txBody>
      </p:sp>
    </p:spTree>
    <p:extLst>
      <p:ext uri="{BB962C8B-B14F-4D97-AF65-F5344CB8AC3E}">
        <p14:creationId xmlns:p14="http://schemas.microsoft.com/office/powerpoint/2010/main" val="14398706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Assessment, broadly construed and applied, connects the teaching, scholarship, and service arms of the service-learning project.  Through carefully crafted assessment instruments methodologically placed throughout the service-learning experience, data related to service-learning, the research question at hand, and community-based endeavors can be obtained.  In this case study, the direct measure of student learning is assessed through Fieldwork Reflections assignments.  In analyzing these assignments, two themes emerged that illustrate how students acquired knowledge of core anthropological concepts through experiential learning.  First, students came to fully understand the technical details related to ethnographic research by doing- the stress of completing human subjects training, reflecting on anxieties about culture shock, to interacting with people on the ground to understand their lived experiences.  Second, students discussed the complications of limiting their understandings of inequalities in simplistic, causal fashions when they heard firsthand the many ways that people discuss their daily survival.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Case Study</a:t>
            </a:r>
          </a:p>
          <a:p>
            <a:r>
              <a:rPr lang="en-US" sz="1200" kern="1200" dirty="0">
                <a:solidFill>
                  <a:schemeClr val="tx1"/>
                </a:solidFill>
                <a:effectLst/>
                <a:latin typeface="+mn-lt"/>
                <a:ea typeface="+mn-ea"/>
                <a:cs typeface="+mn-cs"/>
              </a:rPr>
              <a:t>Firstly, the principle research focus addresses perceptions of environmental health risks and citizen science potential in Appalachia.  Water quality in eastern, Appalachian Kentucky has been severely compromised by a long history of extractive industries.  While communities talk about their water as “bad,” there is little research that focuses on barriers to mobilizing action to address poor water quality.  In an effort to invest ownership of water quality testing within the community, between 2006-2008, 1,660 water samples were collected from across eastern Kentucky to measure water quality.  Throughout the project, dubbed the “Big Dip,” more than 60 students and volunteers from the region participated in water sampling.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Ten years later, in 2016, community volunteers again gathered to test a sub-sample from the original the original project.  Anthropology students enrolled in a service-learning course partnered with the community to understand two broad areas: perceptions of risk and control related to environmental hazards and motivation for participating in civic action.  With an overall goal of sustained community action and mobilization of resources to achieve better water quality, it is essential to understand participants’ ideologies of health risks connected to poor water quality and other environmental threats.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6BB74C5-4B37-4B3C-AF94-C414763D2E1C}" type="slidenum">
              <a:rPr lang="en-US" smtClean="0"/>
              <a:t>15</a:t>
            </a:fld>
            <a:endParaRPr lang="en-US"/>
          </a:p>
        </p:txBody>
      </p:sp>
    </p:spTree>
    <p:extLst>
      <p:ext uri="{BB962C8B-B14F-4D97-AF65-F5344CB8AC3E}">
        <p14:creationId xmlns:p14="http://schemas.microsoft.com/office/powerpoint/2010/main" val="2150178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Research</a:t>
            </a:r>
          </a:p>
          <a:p>
            <a:r>
              <a:rPr lang="en-US" sz="1200" kern="1200" dirty="0">
                <a:solidFill>
                  <a:schemeClr val="tx1"/>
                </a:solidFill>
                <a:effectLst/>
                <a:latin typeface="+mn-lt"/>
                <a:ea typeface="+mn-ea"/>
                <a:cs typeface="+mn-cs"/>
              </a:rPr>
              <a:t>With regards to the research question, the survey results showed that community members often identified environmental factors as contributing to disease rates.  According to the responses, community members believed that environmental factors play a major role in causing asthma, sinus and allergy problems, and colds and flus. The severity of these illnesses is less than that of others listed, such as cancers and birth defects. In addition, the survey prompted respondents to consider whether they have enough information about what they can do to protect themselves and their family from environmental health problems.  These results indicate that 50% of those who responded to the survey do not have enough information to protect themselves from environmental health risks. </a:t>
            </a:r>
          </a:p>
          <a:p>
            <a:r>
              <a:rPr lang="en-US" sz="1200" kern="1200" dirty="0">
                <a:solidFill>
                  <a:schemeClr val="tx1"/>
                </a:solidFill>
                <a:effectLst/>
                <a:latin typeface="+mn-lt"/>
                <a:ea typeface="+mn-ea"/>
                <a:cs typeface="+mn-cs"/>
              </a:rPr>
              <a:t>Importantly, the results state that 10% of people surveyed feel that they can make a major impact on environmental factors which effect their health. Only half of the remaining respondents felt they could do even a moderate amount to positively influence these conditions. One person felt they had no power over their environmental health risks. Further, the results show that most community members are ‘likely’ or ‘extremely likely’ to participate in local politics.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Teaching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parallel and equally important stream in the project is understanding participants’ self-identified potential to participate in civic action provides an opportunity for service-learning students to theorize the disconnect between knowledge and action.  Of particular importance to this project is the idea that risk is differently perceived based on insider versus outsider status.  This distinction diminishes among the proposed participants and service-learning students, who exist simultaneously as insiders due to their Appalachian-cultural identity as well as outsiders as a result of their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participation in higher education.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Service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With regards to service, these data are essential for establishing data-driven, community-informed interventions to strengthen individual and community-level well-being within the global marketplace.  Results indicate that community members are aware of the health risks in their environment, though additional information about what to do about those environmental threats are needed.  Community members indicate a preparedness to participate in processes that will result in cleaner and safer environments, which may increase the overall level of environmental health risk awareness among other community members.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6BB74C5-4B37-4B3C-AF94-C414763D2E1C}" type="slidenum">
              <a:rPr lang="en-US" smtClean="0"/>
              <a:t>16</a:t>
            </a:fld>
            <a:endParaRPr lang="en-US"/>
          </a:p>
        </p:txBody>
      </p:sp>
    </p:spTree>
    <p:extLst>
      <p:ext uri="{BB962C8B-B14F-4D97-AF65-F5344CB8AC3E}">
        <p14:creationId xmlns:p14="http://schemas.microsoft.com/office/powerpoint/2010/main" val="21303383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6BB74C5-4B37-4B3C-AF94-C414763D2E1C}" type="slidenum">
              <a:rPr lang="en-US" smtClean="0"/>
              <a:t>17</a:t>
            </a:fld>
            <a:endParaRPr lang="en-US"/>
          </a:p>
        </p:txBody>
      </p:sp>
    </p:spTree>
    <p:extLst>
      <p:ext uri="{BB962C8B-B14F-4D97-AF65-F5344CB8AC3E}">
        <p14:creationId xmlns:p14="http://schemas.microsoft.com/office/powerpoint/2010/main" val="10094877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BB74C5-4B37-4B3C-AF94-C414763D2E1C}" type="slidenum">
              <a:rPr lang="en-US" smtClean="0"/>
              <a:t>18</a:t>
            </a:fld>
            <a:endParaRPr lang="en-US"/>
          </a:p>
        </p:txBody>
      </p:sp>
    </p:spTree>
    <p:extLst>
      <p:ext uri="{BB962C8B-B14F-4D97-AF65-F5344CB8AC3E}">
        <p14:creationId xmlns:p14="http://schemas.microsoft.com/office/powerpoint/2010/main" val="3029430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6BB74C5-4B37-4B3C-AF94-C414763D2E1C}" type="slidenum">
              <a:rPr lang="en-US" smtClean="0"/>
              <a:t>2</a:t>
            </a:fld>
            <a:endParaRPr lang="en-US"/>
          </a:p>
        </p:txBody>
      </p:sp>
    </p:spTree>
    <p:extLst>
      <p:ext uri="{BB962C8B-B14F-4D97-AF65-F5344CB8AC3E}">
        <p14:creationId xmlns:p14="http://schemas.microsoft.com/office/powerpoint/2010/main" val="3767257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8EE9ED-88FB-4756-B013-2785C0DC694E}" type="slidenum">
              <a:rPr lang="en-US" smtClean="0"/>
              <a:t>3</a:t>
            </a:fld>
            <a:endParaRPr lang="en-US"/>
          </a:p>
        </p:txBody>
      </p:sp>
    </p:spTree>
    <p:extLst>
      <p:ext uri="{BB962C8B-B14F-4D97-AF65-F5344CB8AC3E}">
        <p14:creationId xmlns:p14="http://schemas.microsoft.com/office/powerpoint/2010/main" val="3018694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6BB74C5-4B37-4B3C-AF94-C414763D2E1C}" type="slidenum">
              <a:rPr lang="en-US" smtClean="0"/>
              <a:t>4</a:t>
            </a:fld>
            <a:endParaRPr lang="en-US"/>
          </a:p>
        </p:txBody>
      </p:sp>
    </p:spTree>
    <p:extLst>
      <p:ext uri="{BB962C8B-B14F-4D97-AF65-F5344CB8AC3E}">
        <p14:creationId xmlns:p14="http://schemas.microsoft.com/office/powerpoint/2010/main" val="656501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 them at that</a:t>
            </a:r>
            <a:r>
              <a:rPr lang="en-US" baseline="0" dirty="0"/>
              <a:t> in Seminar One, we learned about foundational scholarship</a:t>
            </a:r>
          </a:p>
          <a:p>
            <a:r>
              <a:rPr lang="en-US" baseline="0" dirty="0"/>
              <a:t>Types of community engaged scholarship</a:t>
            </a:r>
          </a:p>
          <a:p>
            <a:r>
              <a:rPr lang="en-US" baseline="0" dirty="0"/>
              <a:t>Community, community partners</a:t>
            </a:r>
          </a:p>
          <a:p>
            <a:endParaRPr lang="en-US" baseline="0" dirty="0"/>
          </a:p>
          <a:p>
            <a:r>
              <a:rPr lang="en-US" baseline="0" dirty="0"/>
              <a:t>NEEDS Accessibility</a:t>
            </a:r>
          </a:p>
          <a:p>
            <a:endParaRPr lang="en-US" baseline="0" dirty="0"/>
          </a:p>
        </p:txBody>
      </p:sp>
      <p:sp>
        <p:nvSpPr>
          <p:cNvPr id="4" name="Footer Placeholder 3"/>
          <p:cNvSpPr>
            <a:spLocks noGrp="1"/>
          </p:cNvSpPr>
          <p:nvPr>
            <p:ph type="ftr" sz="quarter" idx="10"/>
          </p:nvPr>
        </p:nvSpPr>
        <p:spPr/>
        <p:txBody>
          <a:bodyPr/>
          <a:lstStyle/>
          <a:p>
            <a:pPr>
              <a:defRPr/>
            </a:pPr>
            <a:r>
              <a:rPr lang="en-US"/>
              <a:t>© Michigan State University Board of Trustees </a:t>
            </a:r>
            <a:endParaRPr lang="en-US" dirty="0"/>
          </a:p>
        </p:txBody>
      </p:sp>
      <p:sp>
        <p:nvSpPr>
          <p:cNvPr id="5" name="Slide Number Placeholder 4"/>
          <p:cNvSpPr>
            <a:spLocks noGrp="1"/>
          </p:cNvSpPr>
          <p:nvPr>
            <p:ph type="sldNum" sz="quarter" idx="11"/>
          </p:nvPr>
        </p:nvSpPr>
        <p:spPr/>
        <p:txBody>
          <a:bodyPr/>
          <a:lstStyle/>
          <a:p>
            <a:pPr>
              <a:defRPr/>
            </a:pPr>
            <a:fld id="{37C86F26-1376-514D-9177-319FD02AB5B1}" type="slidenum">
              <a:rPr lang="en-US" smtClean="0"/>
              <a:pPr>
                <a:defRPr/>
              </a:pPr>
              <a:t>5</a:t>
            </a:fld>
            <a:endParaRPr lang="en-US" dirty="0"/>
          </a:p>
        </p:txBody>
      </p:sp>
    </p:spTree>
    <p:extLst>
      <p:ext uri="{BB962C8B-B14F-4D97-AF65-F5344CB8AC3E}">
        <p14:creationId xmlns:p14="http://schemas.microsoft.com/office/powerpoint/2010/main" val="3785766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sz="1200" dirty="0"/>
              <a:t>Communities- </a:t>
            </a:r>
            <a:r>
              <a:rPr lang="en-US" sz="1200" dirty="0" err="1"/>
              <a:t>Dobernick</a:t>
            </a:r>
            <a:endParaRPr lang="en-US" sz="1200" dirty="0"/>
          </a:p>
          <a:p>
            <a:r>
              <a:rPr lang="en-US" sz="1200" dirty="0"/>
              <a:t>Geographic</a:t>
            </a:r>
          </a:p>
          <a:p>
            <a:r>
              <a:rPr lang="en-US" sz="1200" dirty="0"/>
              <a:t>Affiliation or interest</a:t>
            </a:r>
          </a:p>
          <a:p>
            <a:r>
              <a:rPr lang="en-US" sz="1200" dirty="0"/>
              <a:t>Identity</a:t>
            </a:r>
          </a:p>
          <a:p>
            <a:r>
              <a:rPr lang="en-US" sz="1200" dirty="0"/>
              <a:t>Circumstance</a:t>
            </a:r>
          </a:p>
          <a:p>
            <a:r>
              <a:rPr lang="en-US" sz="1200" dirty="0"/>
              <a:t>Profession or practice</a:t>
            </a:r>
          </a:p>
          <a:p>
            <a:r>
              <a:rPr lang="en-US" sz="1200" dirty="0"/>
              <a:t>Faith</a:t>
            </a:r>
          </a:p>
          <a:p>
            <a:r>
              <a:rPr lang="en-US" sz="1200" dirty="0"/>
              <a:t>Family/Kin</a:t>
            </a:r>
          </a:p>
          <a:p>
            <a:r>
              <a:rPr lang="en-US" sz="1200" dirty="0"/>
              <a:t>And possible intersectionality among communities</a:t>
            </a:r>
          </a:p>
          <a:p>
            <a:pPr marL="0" indent="0">
              <a:buFont typeface="Arial" pitchFamily="34" charset="0"/>
              <a:buNone/>
            </a:pPr>
            <a:endParaRPr lang="en-US" sz="1200" dirty="0"/>
          </a:p>
          <a:p>
            <a:pPr marL="0" indent="0">
              <a:buFont typeface="Arial" pitchFamily="34" charset="0"/>
              <a:buNone/>
            </a:pPr>
            <a:r>
              <a:rPr lang="en-US" sz="1200" dirty="0"/>
              <a:t>Engagement- </a:t>
            </a:r>
            <a:r>
              <a:rPr lang="en-US" sz="1200" dirty="0" err="1"/>
              <a:t>Dobernick</a:t>
            </a:r>
            <a:endParaRPr lang="en-US" sz="1200" dirty="0"/>
          </a:p>
          <a:p>
            <a:pPr marL="233363" indent="-233363">
              <a:buFont typeface="Arial" pitchFamily="34" charset="0"/>
              <a:buChar char="•"/>
            </a:pPr>
            <a:r>
              <a:rPr lang="en-US" sz="1200" dirty="0"/>
              <a:t>Academic work done </a:t>
            </a:r>
            <a:r>
              <a:rPr lang="en-US" sz="1200" b="1" dirty="0"/>
              <a:t>with</a:t>
            </a:r>
            <a:r>
              <a:rPr lang="en-US" sz="1200" dirty="0"/>
              <a:t> the public.</a:t>
            </a:r>
          </a:p>
          <a:p>
            <a:pPr marL="233363" indent="-233363">
              <a:buFont typeface="Arial" pitchFamily="34" charset="0"/>
              <a:buChar char="•"/>
            </a:pPr>
            <a:r>
              <a:rPr lang="en-US" sz="1200" dirty="0"/>
              <a:t>Inclusive, collaborative, problem-orientated</a:t>
            </a:r>
          </a:p>
          <a:p>
            <a:pPr marL="233363" indent="-233363">
              <a:buFont typeface="Arial" pitchFamily="34" charset="0"/>
              <a:buChar char="•"/>
            </a:pPr>
            <a:r>
              <a:rPr lang="en-US" sz="1200" dirty="0"/>
              <a:t>Multi-directional flow of knowledge</a:t>
            </a:r>
          </a:p>
          <a:p>
            <a:pPr marL="233363" indent="-233363">
              <a:buFont typeface="Arial" pitchFamily="34" charset="0"/>
              <a:buChar char="•"/>
            </a:pPr>
            <a:r>
              <a:rPr lang="en-US" sz="1200" dirty="0"/>
              <a:t>Co-creation of knowledge (e.g., both universities and communities together create solutions)</a:t>
            </a:r>
          </a:p>
          <a:p>
            <a:pPr marL="233363" indent="-233363">
              <a:buFont typeface="Arial" pitchFamily="34" charset="0"/>
              <a:buChar char="•"/>
            </a:pPr>
            <a:r>
              <a:rPr lang="en-US" sz="1200" dirty="0"/>
              <a:t>Shared authority for knowledge creation (e.g., both universities and communities have relevant knowledge)</a:t>
            </a:r>
          </a:p>
          <a:p>
            <a:pPr marL="233363" indent="-233363">
              <a:buFont typeface="Arial" pitchFamily="34" charset="0"/>
              <a:buChar char="•"/>
            </a:pPr>
            <a:r>
              <a:rPr lang="en-US" sz="1200" dirty="0"/>
              <a:t>University as part of an ecosystem of knowledge production addressing public problem solving</a:t>
            </a:r>
          </a:p>
          <a:p>
            <a:pPr marL="233363" indent="-233363">
              <a:buFont typeface="Arial" pitchFamily="34" charset="0"/>
              <a:buChar char="•"/>
            </a:pPr>
            <a:r>
              <a:rPr lang="en-US" sz="1200" dirty="0"/>
              <a:t>Community change that results from the co-creation of knowledge (adapted from Saltmarsh &amp; Hartley, 2011, p. 22)</a:t>
            </a:r>
          </a:p>
          <a:p>
            <a:pPr marL="233363" indent="-233363">
              <a:buFont typeface="Arial" pitchFamily="34" charset="0"/>
              <a:buChar char="•"/>
            </a:pPr>
            <a:endParaRPr lang="en-US" sz="1200" dirty="0"/>
          </a:p>
          <a:p>
            <a:pPr marL="0" indent="0">
              <a:buFont typeface="Arial" pitchFamily="34" charset="0"/>
              <a:buNone/>
            </a:pPr>
            <a:r>
              <a:rPr lang="en-US" sz="1200" dirty="0"/>
              <a:t>Foundational Scholarship</a:t>
            </a:r>
          </a:p>
          <a:p>
            <a:pPr marL="0" indent="1588">
              <a:buNone/>
            </a:pPr>
            <a:r>
              <a:rPr lang="en-US" sz="2200" dirty="0"/>
              <a:t>…theories, conceptual frameworks, and best practices that inform and guide your community engagement. Foundational scholarship may include scholarship about:  </a:t>
            </a:r>
          </a:p>
          <a:p>
            <a:pPr marL="914400" lvl="1" indent="-457200">
              <a:buFont typeface="+mj-lt"/>
              <a:buAutoNum type="arabicPeriod"/>
            </a:pPr>
            <a:r>
              <a:rPr lang="en-US" sz="2000" dirty="0"/>
              <a:t>About the issue of concern</a:t>
            </a:r>
          </a:p>
          <a:p>
            <a:pPr marL="914400" lvl="1" indent="-457200">
              <a:buFont typeface="+mj-lt"/>
              <a:buAutoNum type="arabicPeriod"/>
            </a:pPr>
            <a:r>
              <a:rPr lang="en-US" sz="2000" dirty="0"/>
              <a:t>Disciplinary Theories or models  </a:t>
            </a:r>
          </a:p>
          <a:p>
            <a:pPr marL="914400" lvl="1" indent="-457200">
              <a:buFont typeface="+mj-lt"/>
              <a:buAutoNum type="arabicPeriod"/>
            </a:pPr>
            <a:r>
              <a:rPr lang="en-US" sz="2000" dirty="0"/>
              <a:t>Scholarship of Engagement (</a:t>
            </a:r>
            <a:r>
              <a:rPr lang="en-US" sz="2000" dirty="0" err="1"/>
              <a:t>SoE</a:t>
            </a:r>
            <a:r>
              <a:rPr lang="en-US" sz="2000" dirty="0"/>
              <a:t>)</a:t>
            </a:r>
          </a:p>
          <a:p>
            <a:pPr marL="914400" lvl="1" indent="-457200">
              <a:buFont typeface="+mj-lt"/>
              <a:buAutoNum type="arabicPeriod"/>
            </a:pPr>
            <a:r>
              <a:rPr lang="en-US" sz="2000" dirty="0"/>
              <a:t>Scholarship of Teaching and Learning (</a:t>
            </a:r>
            <a:r>
              <a:rPr lang="en-US" sz="2000" dirty="0" err="1"/>
              <a:t>SoTL</a:t>
            </a:r>
            <a:r>
              <a:rPr lang="en-US" sz="2000" dirty="0"/>
              <a:t>)</a:t>
            </a:r>
          </a:p>
          <a:p>
            <a:pPr marL="914400" lvl="1" indent="-457200">
              <a:buFont typeface="+mj-lt"/>
              <a:buAutoNum type="arabicPeriod"/>
            </a:pPr>
            <a:r>
              <a:rPr lang="en-US" sz="2000" dirty="0"/>
              <a:t>Population, Community, Context, or Setting</a:t>
            </a:r>
          </a:p>
          <a:p>
            <a:pPr marL="914400" lvl="1" indent="-457200">
              <a:buFont typeface="+mj-lt"/>
              <a:buAutoNum type="arabicPeriod"/>
            </a:pPr>
            <a:r>
              <a:rPr lang="en-US" sz="2000" dirty="0"/>
              <a:t>Paradigms, Methodologies, or Approaches</a:t>
            </a:r>
          </a:p>
          <a:p>
            <a:pPr marL="914400" lvl="1" indent="-457200">
              <a:buFont typeface="+mj-lt"/>
              <a:buAutoNum type="arabicPeriod"/>
            </a:pPr>
            <a:r>
              <a:rPr lang="en-US" sz="2000" dirty="0"/>
              <a:t>Collaboration Techniques, Engagement Processes, or Methods</a:t>
            </a:r>
          </a:p>
          <a:p>
            <a:pPr marL="914400" lvl="1" indent="-457200">
              <a:buFont typeface="+mj-lt"/>
              <a:buAutoNum type="arabicPeriod"/>
            </a:pPr>
            <a:r>
              <a:rPr lang="en-US" sz="2000" dirty="0"/>
              <a:t>Reflection, Evaluation, Assessment, or Lessons Learned</a:t>
            </a:r>
          </a:p>
          <a:p>
            <a:pPr marL="914400" lvl="1" indent="-457200">
              <a:buFont typeface="+mj-lt"/>
              <a:buAutoNum type="arabicPeriod"/>
            </a:pPr>
            <a:r>
              <a:rPr lang="en-US" sz="2000"/>
              <a:t>Or any combination</a:t>
            </a:r>
          </a:p>
        </p:txBody>
      </p:sp>
      <p:sp>
        <p:nvSpPr>
          <p:cNvPr id="4" name="Slide Number Placeholder 3"/>
          <p:cNvSpPr>
            <a:spLocks noGrp="1"/>
          </p:cNvSpPr>
          <p:nvPr>
            <p:ph type="sldNum" sz="quarter" idx="10"/>
          </p:nvPr>
        </p:nvSpPr>
        <p:spPr/>
        <p:txBody>
          <a:bodyPr/>
          <a:lstStyle/>
          <a:p>
            <a:fld id="{76BB74C5-4B37-4B3C-AF94-C414763D2E1C}" type="slidenum">
              <a:rPr lang="en-US" smtClean="0"/>
              <a:t>6</a:t>
            </a:fld>
            <a:endParaRPr lang="en-US"/>
          </a:p>
        </p:txBody>
      </p:sp>
    </p:spTree>
    <p:extLst>
      <p:ext uri="{BB962C8B-B14F-4D97-AF65-F5344CB8AC3E}">
        <p14:creationId xmlns:p14="http://schemas.microsoft.com/office/powerpoint/2010/main" val="2383917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Middletown—captures national attention in 1929; inaugurates</a:t>
            </a:r>
            <a:r>
              <a:rPr lang="en-US" baseline="0" dirty="0"/>
              <a:t> a tradition</a:t>
            </a:r>
            <a:r>
              <a:rPr lang="en-US" dirty="0"/>
              <a:t>; flawed.</a:t>
            </a:r>
          </a:p>
          <a:p>
            <a:r>
              <a:rPr lang="en-US" dirty="0"/>
              <a:t>Makes Muncie most studied American community (arguably)</a:t>
            </a:r>
          </a:p>
          <a:p>
            <a:r>
              <a:rPr lang="en-US" dirty="0"/>
              <a:t>  </a:t>
            </a:r>
          </a:p>
        </p:txBody>
      </p:sp>
      <p:sp>
        <p:nvSpPr>
          <p:cNvPr id="4" name="Slide Number Placeholder 3"/>
          <p:cNvSpPr>
            <a:spLocks noGrp="1"/>
          </p:cNvSpPr>
          <p:nvPr>
            <p:ph type="sldNum" sz="quarter" idx="10"/>
          </p:nvPr>
        </p:nvSpPr>
        <p:spPr/>
        <p:txBody>
          <a:bodyPr/>
          <a:lstStyle/>
          <a:p>
            <a:fld id="{CE49D6A5-BA1E-9045-8603-889A6CB561BF}" type="slidenum">
              <a:rPr lang="en-US" smtClean="0"/>
              <a:t>7</a:t>
            </a:fld>
            <a:endParaRPr lang="en-US"/>
          </a:p>
        </p:txBody>
      </p:sp>
    </p:spTree>
    <p:extLst>
      <p:ext uri="{BB962C8B-B14F-4D97-AF65-F5344CB8AC3E}">
        <p14:creationId xmlns:p14="http://schemas.microsoft.com/office/powerpoint/2010/main" val="3469779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Legacy of distrust, tension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Necessity of collaboration (evolution of Center’s agenda)</a:t>
            </a:r>
            <a:endParaRPr lang="en-US" dirty="0"/>
          </a:p>
        </p:txBody>
      </p:sp>
      <p:sp>
        <p:nvSpPr>
          <p:cNvPr id="4" name="Slide Number Placeholder 3"/>
          <p:cNvSpPr>
            <a:spLocks noGrp="1"/>
          </p:cNvSpPr>
          <p:nvPr>
            <p:ph type="sldNum" sz="quarter" idx="5"/>
          </p:nvPr>
        </p:nvSpPr>
        <p:spPr/>
        <p:txBody>
          <a:bodyPr/>
          <a:lstStyle/>
          <a:p>
            <a:fld id="{76BB74C5-4B37-4B3C-AF94-C414763D2E1C}" type="slidenum">
              <a:rPr lang="en-US" smtClean="0"/>
              <a:t>9</a:t>
            </a:fld>
            <a:endParaRPr lang="en-US"/>
          </a:p>
        </p:txBody>
      </p:sp>
    </p:spTree>
    <p:extLst>
      <p:ext uri="{BB962C8B-B14F-4D97-AF65-F5344CB8AC3E}">
        <p14:creationId xmlns:p14="http://schemas.microsoft.com/office/powerpoint/2010/main" val="116966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Examples: local funding of oral histories; EDLM</a:t>
            </a:r>
          </a:p>
        </p:txBody>
      </p:sp>
      <p:sp>
        <p:nvSpPr>
          <p:cNvPr id="4" name="Slide Number Placeholder 3"/>
          <p:cNvSpPr>
            <a:spLocks noGrp="1"/>
          </p:cNvSpPr>
          <p:nvPr>
            <p:ph type="sldNum" sz="quarter" idx="10"/>
          </p:nvPr>
        </p:nvSpPr>
        <p:spPr/>
        <p:txBody>
          <a:bodyPr/>
          <a:lstStyle/>
          <a:p>
            <a:fld id="{76BB74C5-4B37-4B3C-AF94-C414763D2E1C}" type="slidenum">
              <a:rPr lang="en-US" smtClean="0"/>
              <a:t>10</a:t>
            </a:fld>
            <a:endParaRPr lang="en-US"/>
          </a:p>
        </p:txBody>
      </p:sp>
    </p:spTree>
    <p:extLst>
      <p:ext uri="{BB962C8B-B14F-4D97-AF65-F5344CB8AC3E}">
        <p14:creationId xmlns:p14="http://schemas.microsoft.com/office/powerpoint/2010/main" val="454231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A623582-485D-4BD1-9310-3264830D457B}" type="datetimeFigureOut">
              <a:rPr lang="en-US" smtClean="0"/>
              <a:t>12/16/20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0EF95-18DF-45DA-87A3-B4A983829056}" type="slidenum">
              <a:rPr lang="en-US" smtClean="0"/>
              <a:t>‹#›</a:t>
            </a:fld>
            <a:endParaRPr lang="en-US"/>
          </a:p>
        </p:txBody>
      </p:sp>
    </p:spTree>
    <p:extLst>
      <p:ext uri="{BB962C8B-B14F-4D97-AF65-F5344CB8AC3E}">
        <p14:creationId xmlns:p14="http://schemas.microsoft.com/office/powerpoint/2010/main" val="1873552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623582-485D-4BD1-9310-3264830D457B}" type="datetimeFigureOut">
              <a:rPr lang="en-US" smtClean="0"/>
              <a:t>12/16/20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0EF95-18DF-45DA-87A3-B4A983829056}" type="slidenum">
              <a:rPr lang="en-US" smtClean="0"/>
              <a:t>‹#›</a:t>
            </a:fld>
            <a:endParaRPr lang="en-US"/>
          </a:p>
        </p:txBody>
      </p:sp>
    </p:spTree>
    <p:extLst>
      <p:ext uri="{BB962C8B-B14F-4D97-AF65-F5344CB8AC3E}">
        <p14:creationId xmlns:p14="http://schemas.microsoft.com/office/powerpoint/2010/main" val="3007195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623582-485D-4BD1-9310-3264830D457B}" type="datetimeFigureOut">
              <a:rPr lang="en-US" smtClean="0"/>
              <a:t>12/16/20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0EF95-18DF-45DA-87A3-B4A983829056}" type="slidenum">
              <a:rPr lang="en-US" smtClean="0"/>
              <a:t>‹#›</a:t>
            </a:fld>
            <a:endParaRPr lang="en-US"/>
          </a:p>
        </p:txBody>
      </p:sp>
    </p:spTree>
    <p:extLst>
      <p:ext uri="{BB962C8B-B14F-4D97-AF65-F5344CB8AC3E}">
        <p14:creationId xmlns:p14="http://schemas.microsoft.com/office/powerpoint/2010/main" val="3646937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pic>
        <p:nvPicPr>
          <p:cNvPr id="5" name="Picture 6" descr="AdobeStock_71992413-sm_re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2273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7" descr="BSU_PPT_Mood_Images_0006_Layer 36.jpg"/>
          <p:cNvPicPr>
            <a:picLocks noChangeAspect="1"/>
          </p:cNvPicPr>
          <p:nvPr userDrawn="1"/>
        </p:nvPicPr>
        <p:blipFill>
          <a:blip r:embed="rId3">
            <a:extLst>
              <a:ext uri="{28A0092B-C50C-407E-A947-70E740481C1C}">
                <a14:useLocalDpi xmlns:a14="http://schemas.microsoft.com/office/drawing/2010/main" val="0"/>
              </a:ext>
            </a:extLst>
          </a:blip>
          <a:srcRect t="12613" b="20520"/>
          <a:stretch>
            <a:fillRect/>
          </a:stretch>
        </p:blipFill>
        <p:spPr bwMode="auto">
          <a:xfrm>
            <a:off x="0" y="2271713"/>
            <a:ext cx="12192000" cy="4586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8" descr="BSU-logo-horiz-KO-white.pdf"/>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146550" y="388938"/>
            <a:ext cx="3910013" cy="1554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itle 1"/>
          <p:cNvSpPr>
            <a:spLocks noGrp="1"/>
          </p:cNvSpPr>
          <p:nvPr>
            <p:ph type="ctrTitle"/>
          </p:nvPr>
        </p:nvSpPr>
        <p:spPr>
          <a:xfrm>
            <a:off x="1524000" y="1731963"/>
            <a:ext cx="9144000" cy="2387600"/>
          </a:xfrm>
        </p:spPr>
        <p:txBody>
          <a:bodyPr anchor="b"/>
          <a:lstStyle>
            <a:lvl1pPr algn="ctr">
              <a:defRPr sz="6000" b="1" i="0">
                <a:solidFill>
                  <a:schemeClr val="bg1"/>
                </a:solidFill>
                <a:latin typeface="+mn-lt"/>
                <a:ea typeface="Raleway" charset="0"/>
                <a:cs typeface="Raleway" charset="0"/>
              </a:defRPr>
            </a:lvl1pPr>
          </a:lstStyle>
          <a:p>
            <a:r>
              <a:rPr lang="en-US"/>
              <a:t>Click to edit Master title style</a:t>
            </a:r>
            <a:endParaRPr lang="en-US" dirty="0"/>
          </a:p>
        </p:txBody>
      </p:sp>
      <p:sp>
        <p:nvSpPr>
          <p:cNvPr id="6" name="Subtitle 2"/>
          <p:cNvSpPr>
            <a:spLocks noGrp="1"/>
          </p:cNvSpPr>
          <p:nvPr>
            <p:ph type="subTitle" idx="1"/>
          </p:nvPr>
        </p:nvSpPr>
        <p:spPr>
          <a:xfrm>
            <a:off x="1524000" y="4211638"/>
            <a:ext cx="9144000" cy="1655762"/>
          </a:xfrm>
        </p:spPr>
        <p:txBody>
          <a:bodyPr/>
          <a:lstStyle>
            <a:lvl1pPr marL="0" indent="0" algn="ctr">
              <a:buNone/>
              <a:defRPr sz="2400">
                <a:solidFill>
                  <a:srgbClr val="FFFFFF"/>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554622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623582-485D-4BD1-9310-3264830D457B}" type="datetimeFigureOut">
              <a:rPr lang="en-US" smtClean="0"/>
              <a:t>12/16/20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0EF95-18DF-45DA-87A3-B4A983829056}" type="slidenum">
              <a:rPr lang="en-US" smtClean="0"/>
              <a:t>‹#›</a:t>
            </a:fld>
            <a:endParaRPr lang="en-US"/>
          </a:p>
        </p:txBody>
      </p:sp>
    </p:spTree>
    <p:extLst>
      <p:ext uri="{BB962C8B-B14F-4D97-AF65-F5344CB8AC3E}">
        <p14:creationId xmlns:p14="http://schemas.microsoft.com/office/powerpoint/2010/main" val="4255140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A623582-485D-4BD1-9310-3264830D457B}" type="datetimeFigureOut">
              <a:rPr lang="en-US" smtClean="0"/>
              <a:t>12/16/20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0EF95-18DF-45DA-87A3-B4A983829056}" type="slidenum">
              <a:rPr lang="en-US" smtClean="0"/>
              <a:t>‹#›</a:t>
            </a:fld>
            <a:endParaRPr lang="en-US"/>
          </a:p>
        </p:txBody>
      </p:sp>
    </p:spTree>
    <p:extLst>
      <p:ext uri="{BB962C8B-B14F-4D97-AF65-F5344CB8AC3E}">
        <p14:creationId xmlns:p14="http://schemas.microsoft.com/office/powerpoint/2010/main" val="1284097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A623582-485D-4BD1-9310-3264830D457B}" type="datetimeFigureOut">
              <a:rPr lang="en-US" smtClean="0"/>
              <a:t>12/16/20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40EF95-18DF-45DA-87A3-B4A983829056}" type="slidenum">
              <a:rPr lang="en-US" smtClean="0"/>
              <a:t>‹#›</a:t>
            </a:fld>
            <a:endParaRPr lang="en-US"/>
          </a:p>
        </p:txBody>
      </p:sp>
    </p:spTree>
    <p:extLst>
      <p:ext uri="{BB962C8B-B14F-4D97-AF65-F5344CB8AC3E}">
        <p14:creationId xmlns:p14="http://schemas.microsoft.com/office/powerpoint/2010/main" val="885566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A623582-485D-4BD1-9310-3264830D457B}" type="datetimeFigureOut">
              <a:rPr lang="en-US" smtClean="0"/>
              <a:t>12/16/20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40EF95-18DF-45DA-87A3-B4A983829056}" type="slidenum">
              <a:rPr lang="en-US" smtClean="0"/>
              <a:t>‹#›</a:t>
            </a:fld>
            <a:endParaRPr lang="en-US"/>
          </a:p>
        </p:txBody>
      </p:sp>
    </p:spTree>
    <p:extLst>
      <p:ext uri="{BB962C8B-B14F-4D97-AF65-F5344CB8AC3E}">
        <p14:creationId xmlns:p14="http://schemas.microsoft.com/office/powerpoint/2010/main" val="2992980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A623582-485D-4BD1-9310-3264830D457B}" type="datetimeFigureOut">
              <a:rPr lang="en-US" smtClean="0"/>
              <a:t>12/16/20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40EF95-18DF-45DA-87A3-B4A983829056}" type="slidenum">
              <a:rPr lang="en-US" smtClean="0"/>
              <a:t>‹#›</a:t>
            </a:fld>
            <a:endParaRPr lang="en-US"/>
          </a:p>
        </p:txBody>
      </p:sp>
    </p:spTree>
    <p:extLst>
      <p:ext uri="{BB962C8B-B14F-4D97-AF65-F5344CB8AC3E}">
        <p14:creationId xmlns:p14="http://schemas.microsoft.com/office/powerpoint/2010/main" val="1975567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623582-485D-4BD1-9310-3264830D457B}" type="datetimeFigureOut">
              <a:rPr lang="en-US" smtClean="0"/>
              <a:t>12/16/20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40EF95-18DF-45DA-87A3-B4A983829056}" type="slidenum">
              <a:rPr lang="en-US" smtClean="0"/>
              <a:t>‹#›</a:t>
            </a:fld>
            <a:endParaRPr lang="en-US"/>
          </a:p>
        </p:txBody>
      </p:sp>
    </p:spTree>
    <p:extLst>
      <p:ext uri="{BB962C8B-B14F-4D97-AF65-F5344CB8AC3E}">
        <p14:creationId xmlns:p14="http://schemas.microsoft.com/office/powerpoint/2010/main" val="2529972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A623582-485D-4BD1-9310-3264830D457B}" type="datetimeFigureOut">
              <a:rPr lang="en-US" smtClean="0"/>
              <a:t>12/16/20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40EF95-18DF-45DA-87A3-B4A983829056}" type="slidenum">
              <a:rPr lang="en-US" smtClean="0"/>
              <a:t>‹#›</a:t>
            </a:fld>
            <a:endParaRPr lang="en-US"/>
          </a:p>
        </p:txBody>
      </p:sp>
    </p:spTree>
    <p:extLst>
      <p:ext uri="{BB962C8B-B14F-4D97-AF65-F5344CB8AC3E}">
        <p14:creationId xmlns:p14="http://schemas.microsoft.com/office/powerpoint/2010/main" val="1033456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A623582-485D-4BD1-9310-3264830D457B}" type="datetimeFigureOut">
              <a:rPr lang="en-US" smtClean="0"/>
              <a:t>12/16/20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40EF95-18DF-45DA-87A3-B4A983829056}" type="slidenum">
              <a:rPr lang="en-US" smtClean="0"/>
              <a:t>‹#›</a:t>
            </a:fld>
            <a:endParaRPr lang="en-US"/>
          </a:p>
        </p:txBody>
      </p:sp>
    </p:spTree>
    <p:extLst>
      <p:ext uri="{BB962C8B-B14F-4D97-AF65-F5344CB8AC3E}">
        <p14:creationId xmlns:p14="http://schemas.microsoft.com/office/powerpoint/2010/main" val="938014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623582-485D-4BD1-9310-3264830D457B}" type="datetimeFigureOut">
              <a:rPr lang="en-US" smtClean="0"/>
              <a:t>12/16/20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40EF95-18DF-45DA-87A3-B4A983829056}" type="slidenum">
              <a:rPr lang="en-US" smtClean="0"/>
              <a:t>‹#›</a:t>
            </a:fld>
            <a:endParaRPr lang="en-US"/>
          </a:p>
        </p:txBody>
      </p:sp>
    </p:spTree>
    <p:extLst>
      <p:ext uri="{BB962C8B-B14F-4D97-AF65-F5344CB8AC3E}">
        <p14:creationId xmlns:p14="http://schemas.microsoft.com/office/powerpoint/2010/main" val="1484873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socialresearchmethods.net/kb/quasird.htm" TargetMode="External"/><Relationship Id="rId5" Type="http://schemas.openxmlformats.org/officeDocument/2006/relationships/image" Target="../media/image22.gif"/><Relationship Id="rId4" Type="http://schemas.openxmlformats.org/officeDocument/2006/relationships/image" Target="../media/image21.gif"/></Relationships>
</file>

<file path=ppt/slides/_rels/slide13.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3.png"/><Relationship Id="rId18" Type="http://schemas.openxmlformats.org/officeDocument/2006/relationships/image" Target="../media/image38.png"/><Relationship Id="rId3" Type="http://schemas.openxmlformats.org/officeDocument/2006/relationships/image" Target="../media/image23.png"/><Relationship Id="rId21" Type="http://schemas.openxmlformats.org/officeDocument/2006/relationships/image" Target="../media/image41.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notesSlide" Target="../notesSlides/notesSlide12.xml"/><Relationship Id="rId16" Type="http://schemas.openxmlformats.org/officeDocument/2006/relationships/image" Target="../media/image36.png"/><Relationship Id="rId20"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24" Type="http://schemas.openxmlformats.org/officeDocument/2006/relationships/image" Target="../media/image44.png"/><Relationship Id="rId5" Type="http://schemas.openxmlformats.org/officeDocument/2006/relationships/image" Target="../media/image25.jpeg"/><Relationship Id="rId15" Type="http://schemas.openxmlformats.org/officeDocument/2006/relationships/image" Target="../media/image35.png"/><Relationship Id="rId23" Type="http://schemas.openxmlformats.org/officeDocument/2006/relationships/image" Target="../media/image43.jpeg"/><Relationship Id="rId10" Type="http://schemas.openxmlformats.org/officeDocument/2006/relationships/image" Target="../media/image30.jpeg"/><Relationship Id="rId19" Type="http://schemas.openxmlformats.org/officeDocument/2006/relationships/image" Target="../media/image39.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 Id="rId22"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emf"/><Relationship Id="rId7" Type="http://schemas.openxmlformats.org/officeDocument/2006/relationships/diagramQuickStyle" Target="../diagrams/quickStyle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6.emf"/><Relationship Id="rId9" Type="http://schemas.microsoft.com/office/2007/relationships/diagramDrawing" Target="../diagrams/drawing1.xml"/></Relationships>
</file>

<file path=ppt/slides/_rels/slide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6.emf"/></Relationships>
</file>

<file path=ppt/slides/_rels/slide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5.jpg"/><Relationship Id="rId4" Type="http://schemas.openxmlformats.org/officeDocument/2006/relationships/image" Target="../media/image6.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8" Type="http://schemas.openxmlformats.org/officeDocument/2006/relationships/image" Target="../media/image12.jpg"/><Relationship Id="rId13" Type="http://schemas.openxmlformats.org/officeDocument/2006/relationships/image" Target="../media/image17.jpeg"/><Relationship Id="rId3" Type="http://schemas.openxmlformats.org/officeDocument/2006/relationships/image" Target="../media/image7.jpg"/><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jpg"/><Relationship Id="rId11" Type="http://schemas.openxmlformats.org/officeDocument/2006/relationships/image" Target="../media/image15.jp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 Id="rId14" Type="http://schemas.openxmlformats.org/officeDocument/2006/relationships/image" Target="../media/image18.jpeg"/></Relationships>
</file>

<file path=ppt/slides/_rels/slide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BSUlogoRGB.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1807" y="4777725"/>
            <a:ext cx="4448387" cy="1695196"/>
          </a:xfrm>
          <a:prstGeom prst="rect">
            <a:avLst/>
          </a:prstGeom>
        </p:spPr>
      </p:pic>
      <p:sp>
        <p:nvSpPr>
          <p:cNvPr id="15" name="Rectangle 14"/>
          <p:cNvSpPr/>
          <p:nvPr/>
        </p:nvSpPr>
        <p:spPr>
          <a:xfrm>
            <a:off x="-10886" y="1047888"/>
            <a:ext cx="12191999" cy="78399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243840" rtlCol="0" anchor="ctr" anchorCtr="0">
            <a:noAutofit/>
          </a:bodyPr>
          <a:lstStyle/>
          <a:p>
            <a:pPr algn="ctr"/>
            <a:r>
              <a:rPr lang="en-US" sz="4400" spc="67" dirty="0">
                <a:solidFill>
                  <a:srgbClr val="AA0024"/>
                </a:solidFill>
                <a:latin typeface="Aleo Bold"/>
                <a:cs typeface="Aleo Bold"/>
              </a:rPr>
              <a:t>Community Engaged Research Design</a:t>
            </a:r>
          </a:p>
          <a:p>
            <a:pPr algn="ctr"/>
            <a:r>
              <a:rPr lang="en-US" sz="4400" spc="67" dirty="0">
                <a:solidFill>
                  <a:srgbClr val="AA0024"/>
                </a:solidFill>
                <a:latin typeface="Aleo Bold"/>
                <a:cs typeface="Aleo Bold"/>
              </a:rPr>
              <a:t>October 18, 2019</a:t>
            </a:r>
          </a:p>
        </p:txBody>
      </p:sp>
      <p:sp>
        <p:nvSpPr>
          <p:cNvPr id="16" name="Rectangle 15"/>
          <p:cNvSpPr/>
          <p:nvPr/>
        </p:nvSpPr>
        <p:spPr>
          <a:xfrm>
            <a:off x="18" y="2938617"/>
            <a:ext cx="12191999" cy="148959"/>
          </a:xfrm>
          <a:prstGeom prst="rect">
            <a:avLst/>
          </a:prstGeom>
          <a:solidFill>
            <a:srgbClr val="BE0003"/>
          </a:solidFill>
          <a:ln>
            <a:noFill/>
          </a:ln>
          <a:effectLst/>
        </p:spPr>
        <p:style>
          <a:lnRef idx="1">
            <a:schemeClr val="accent1"/>
          </a:lnRef>
          <a:fillRef idx="3">
            <a:schemeClr val="accent1"/>
          </a:fillRef>
          <a:effectRef idx="2">
            <a:schemeClr val="accent1"/>
          </a:effectRef>
          <a:fontRef idx="minor">
            <a:schemeClr val="lt1"/>
          </a:fontRef>
        </p:style>
        <p:txBody>
          <a:bodyPr lIns="243840" rtlCol="0" anchor="ctr" anchorCtr="0">
            <a:noAutofit/>
          </a:bodyPr>
          <a:lstStyle/>
          <a:p>
            <a:pPr algn="ctr"/>
            <a:endParaRPr lang="en-US" sz="3200" b="1" i="1" spc="67" dirty="0">
              <a:solidFill>
                <a:srgbClr val="AA0024"/>
              </a:solidFill>
              <a:latin typeface="Gandhi Sans"/>
              <a:cs typeface="Gandhi Sans"/>
            </a:endParaRPr>
          </a:p>
        </p:txBody>
      </p:sp>
      <p:cxnSp>
        <p:nvCxnSpPr>
          <p:cNvPr id="17" name="Straight Connector 16"/>
          <p:cNvCxnSpPr/>
          <p:nvPr/>
        </p:nvCxnSpPr>
        <p:spPr>
          <a:xfrm>
            <a:off x="0" y="2850446"/>
            <a:ext cx="12192000" cy="0"/>
          </a:xfrm>
          <a:prstGeom prst="line">
            <a:avLst/>
          </a:prstGeom>
          <a:ln w="38100" cmpd="sng">
            <a:solidFill>
              <a:srgbClr val="BE0003"/>
            </a:solidFill>
          </a:ln>
          <a:effectLst/>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487110" y="3135084"/>
            <a:ext cx="11169353" cy="1631216"/>
          </a:xfrm>
          <a:prstGeom prst="rect">
            <a:avLst/>
          </a:prstGeom>
          <a:noFill/>
        </p:spPr>
        <p:txBody>
          <a:bodyPr wrap="square" rtlCol="0">
            <a:spAutoFit/>
          </a:bodyPr>
          <a:lstStyle/>
          <a:p>
            <a:pPr algn="ctr"/>
            <a:r>
              <a:rPr lang="en-US" sz="2400" dirty="0"/>
              <a:t>Jim Connolly, George and Frances Ball Distinguished Professor, History</a:t>
            </a:r>
          </a:p>
          <a:p>
            <a:pPr algn="ctr"/>
            <a:r>
              <a:rPr lang="en-US" sz="2400" dirty="0"/>
              <a:t>Jerrell Cassady, Chair and Professor, Educational Psychology</a:t>
            </a:r>
          </a:p>
          <a:p>
            <a:pPr algn="ctr"/>
            <a:r>
              <a:rPr lang="en-US" sz="2400" dirty="0"/>
              <a:t>Jennifer Wies, Director for Assessment and Accreditation and Professor, Anthropology</a:t>
            </a:r>
          </a:p>
          <a:p>
            <a:pPr algn="ctr"/>
            <a:endParaRPr lang="en-US" sz="2800" dirty="0">
              <a:latin typeface="Garamond" panose="02020404030301010803" pitchFamily="18" charset="0"/>
            </a:endParaRPr>
          </a:p>
        </p:txBody>
      </p:sp>
    </p:spTree>
    <p:extLst>
      <p:ext uri="{BB962C8B-B14F-4D97-AF65-F5344CB8AC3E}">
        <p14:creationId xmlns:p14="http://schemas.microsoft.com/office/powerpoint/2010/main" val="4075541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812562" y="332051"/>
            <a:ext cx="9873796" cy="78399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243840" rtlCol="0" anchor="ctr" anchorCtr="0"/>
          <a:lstStyle/>
          <a:p>
            <a:pPr algn="r">
              <a:lnSpc>
                <a:spcPts val="3440"/>
              </a:lnSpc>
            </a:pPr>
            <a:endParaRPr lang="en-US" sz="3200" b="1" i="1" dirty="0">
              <a:solidFill>
                <a:schemeClr val="tx1"/>
              </a:solidFill>
              <a:latin typeface="Gandhi Sans"/>
              <a:cs typeface="Gandhi Sans"/>
            </a:endParaRPr>
          </a:p>
        </p:txBody>
      </p:sp>
      <p:pic>
        <p:nvPicPr>
          <p:cNvPr id="7" name="Picture 6" descr="BSUlogo.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729" y="5996880"/>
            <a:ext cx="1630140" cy="631456"/>
          </a:xfrm>
          <a:prstGeom prst="rect">
            <a:avLst/>
          </a:prstGeom>
        </p:spPr>
      </p:pic>
      <p:sp>
        <p:nvSpPr>
          <p:cNvPr id="8" name="Rectangle 7"/>
          <p:cNvSpPr/>
          <p:nvPr/>
        </p:nvSpPr>
        <p:spPr>
          <a:xfrm>
            <a:off x="18" y="1328505"/>
            <a:ext cx="12191999" cy="148959"/>
          </a:xfrm>
          <a:prstGeom prst="rect">
            <a:avLst/>
          </a:prstGeom>
          <a:solidFill>
            <a:srgbClr val="BE0003"/>
          </a:solidFill>
          <a:ln>
            <a:noFill/>
          </a:ln>
          <a:effectLst/>
        </p:spPr>
        <p:style>
          <a:lnRef idx="1">
            <a:schemeClr val="accent1"/>
          </a:lnRef>
          <a:fillRef idx="3">
            <a:schemeClr val="accent1"/>
          </a:fillRef>
          <a:effectRef idx="2">
            <a:schemeClr val="accent1"/>
          </a:effectRef>
          <a:fontRef idx="minor">
            <a:schemeClr val="lt1"/>
          </a:fontRef>
        </p:style>
        <p:txBody>
          <a:bodyPr lIns="243840" rtlCol="0" anchor="ctr" anchorCtr="0">
            <a:noAutofit/>
          </a:bodyPr>
          <a:lstStyle/>
          <a:p>
            <a:pPr algn="ctr"/>
            <a:endParaRPr lang="en-US" sz="3200" b="1" i="1" spc="67" dirty="0">
              <a:solidFill>
                <a:srgbClr val="BE0003"/>
              </a:solidFill>
              <a:latin typeface="Gandhi Sans"/>
              <a:cs typeface="Gandhi Sans"/>
            </a:endParaRPr>
          </a:p>
        </p:txBody>
      </p:sp>
      <p:cxnSp>
        <p:nvCxnSpPr>
          <p:cNvPr id="9" name="Straight Connector 8"/>
          <p:cNvCxnSpPr/>
          <p:nvPr/>
        </p:nvCxnSpPr>
        <p:spPr>
          <a:xfrm>
            <a:off x="0" y="1272988"/>
            <a:ext cx="12192000" cy="0"/>
          </a:xfrm>
          <a:prstGeom prst="line">
            <a:avLst/>
          </a:prstGeom>
          <a:ln w="38100" cmpd="sng">
            <a:solidFill>
              <a:srgbClr val="BE0003"/>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b="29096"/>
          <a:stretch/>
        </p:blipFill>
        <p:spPr>
          <a:xfrm>
            <a:off x="6819832" y="2107911"/>
            <a:ext cx="5262840" cy="4751679"/>
          </a:xfrm>
          <a:prstGeom prst="rect">
            <a:avLst/>
          </a:prstGeom>
          <a:noFill/>
        </p:spPr>
      </p:pic>
      <p:sp>
        <p:nvSpPr>
          <p:cNvPr id="4" name="Title 3"/>
          <p:cNvSpPr>
            <a:spLocks noGrp="1"/>
          </p:cNvSpPr>
          <p:nvPr>
            <p:ph type="title"/>
          </p:nvPr>
        </p:nvSpPr>
        <p:spPr/>
        <p:txBody>
          <a:bodyPr/>
          <a:lstStyle/>
          <a:p>
            <a:r>
              <a:rPr lang="en-US" dirty="0"/>
              <a:t>Humanities</a:t>
            </a:r>
          </a:p>
        </p:txBody>
      </p:sp>
      <p:sp>
        <p:nvSpPr>
          <p:cNvPr id="5" name="Content Placeholder 4"/>
          <p:cNvSpPr>
            <a:spLocks noGrp="1"/>
          </p:cNvSpPr>
          <p:nvPr>
            <p:ph idx="1"/>
          </p:nvPr>
        </p:nvSpPr>
        <p:spPr/>
        <p:txBody>
          <a:bodyPr>
            <a:normAutofit fontScale="92500" lnSpcReduction="10000"/>
          </a:bodyPr>
          <a:lstStyle/>
          <a:p>
            <a:r>
              <a:rPr lang="en-US" sz="4000" dirty="0"/>
              <a:t>Start with a research question grounded in the literature of the field.</a:t>
            </a:r>
          </a:p>
          <a:p>
            <a:pPr lvl="1"/>
            <a:r>
              <a:rPr lang="en-US" sz="3600" dirty="0"/>
              <a:t>Not: community </a:t>
            </a:r>
            <a:r>
              <a:rPr lang="en-US" sz="3600" dirty="0" err="1"/>
              <a:t>engagement</a:t>
            </a:r>
            <a:r>
              <a:rPr lang="en-US" sz="3600" dirty="0" err="1">
                <a:sym typeface="Wingdings" pitchFamily="2" charset="2"/>
              </a:rPr>
              <a:t>scholarship</a:t>
            </a:r>
            <a:r>
              <a:rPr lang="en-US" sz="3600" dirty="0">
                <a:sym typeface="Wingdings" pitchFamily="2" charset="2"/>
              </a:rPr>
              <a:t> (d</a:t>
            </a:r>
            <a:r>
              <a:rPr lang="en-US" sz="3600" dirty="0"/>
              <a:t>ifficult to retrofit)</a:t>
            </a:r>
          </a:p>
          <a:p>
            <a:r>
              <a:rPr lang="en-US" sz="4000" dirty="0"/>
              <a:t>Know the community/establish ties</a:t>
            </a:r>
          </a:p>
          <a:p>
            <a:r>
              <a:rPr lang="en-US" sz="4000" dirty="0"/>
              <a:t>Funding: Aim for scholarly </a:t>
            </a:r>
            <a:r>
              <a:rPr lang="en-US" sz="4000" u="sng" dirty="0"/>
              <a:t>and</a:t>
            </a:r>
            <a:r>
              <a:rPr lang="en-US" sz="4000" dirty="0"/>
              <a:t> community value</a:t>
            </a:r>
          </a:p>
          <a:p>
            <a:pPr lvl="1"/>
            <a:r>
              <a:rPr lang="en-US" sz="3600" dirty="0"/>
              <a:t>Sense of place (arts and humanities)</a:t>
            </a:r>
          </a:p>
          <a:p>
            <a:r>
              <a:rPr lang="en-US" sz="4000" dirty="0"/>
              <a:t>Collaborative approaches</a:t>
            </a:r>
          </a:p>
          <a:p>
            <a:endParaRPr lang="en-US" sz="4000" dirty="0"/>
          </a:p>
          <a:p>
            <a:endParaRPr lang="en-US" dirty="0"/>
          </a:p>
        </p:txBody>
      </p:sp>
    </p:spTree>
    <p:extLst>
      <p:ext uri="{BB962C8B-B14F-4D97-AF65-F5344CB8AC3E}">
        <p14:creationId xmlns:p14="http://schemas.microsoft.com/office/powerpoint/2010/main" val="241177349"/>
      </p:ext>
    </p:extLst>
  </p:cSld>
  <p:clrMapOvr>
    <a:masterClrMapping/>
  </p:clrMapOvr>
  <mc:AlternateContent xmlns:mc="http://schemas.openxmlformats.org/markup-compatibility/2006" xmlns:p14="http://schemas.microsoft.com/office/powerpoint/2010/main">
    <mc:Choice Requires="p14">
      <p:transition p14:dur="100" advClick="0" advTm="20000">
        <p:cut/>
      </p:transition>
    </mc:Choice>
    <mc:Fallback xmlns="">
      <p:transition advClick="0" advTm="20000">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812562" y="332051"/>
            <a:ext cx="9873796" cy="78399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243840" rtlCol="0" anchor="ctr" anchorCtr="0"/>
          <a:lstStyle/>
          <a:p>
            <a:pPr algn="r">
              <a:lnSpc>
                <a:spcPts val="3440"/>
              </a:lnSpc>
            </a:pPr>
            <a:endParaRPr lang="en-US" sz="3200" b="1" i="1" dirty="0">
              <a:solidFill>
                <a:schemeClr val="tx1"/>
              </a:solidFill>
              <a:latin typeface="Gandhi Sans"/>
              <a:cs typeface="Gandhi Sans"/>
            </a:endParaRPr>
          </a:p>
        </p:txBody>
      </p:sp>
      <p:pic>
        <p:nvPicPr>
          <p:cNvPr id="7" name="Picture 6" descr="BSUlogo.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729" y="5996880"/>
            <a:ext cx="1630140" cy="631456"/>
          </a:xfrm>
          <a:prstGeom prst="rect">
            <a:avLst/>
          </a:prstGeom>
        </p:spPr>
      </p:pic>
      <p:sp>
        <p:nvSpPr>
          <p:cNvPr id="8" name="Rectangle 7"/>
          <p:cNvSpPr/>
          <p:nvPr/>
        </p:nvSpPr>
        <p:spPr>
          <a:xfrm>
            <a:off x="18" y="1328505"/>
            <a:ext cx="12191999" cy="148959"/>
          </a:xfrm>
          <a:prstGeom prst="rect">
            <a:avLst/>
          </a:prstGeom>
          <a:solidFill>
            <a:srgbClr val="BE0003"/>
          </a:solidFill>
          <a:ln>
            <a:noFill/>
          </a:ln>
          <a:effectLst/>
        </p:spPr>
        <p:style>
          <a:lnRef idx="1">
            <a:schemeClr val="accent1"/>
          </a:lnRef>
          <a:fillRef idx="3">
            <a:schemeClr val="accent1"/>
          </a:fillRef>
          <a:effectRef idx="2">
            <a:schemeClr val="accent1"/>
          </a:effectRef>
          <a:fontRef idx="minor">
            <a:schemeClr val="lt1"/>
          </a:fontRef>
        </p:style>
        <p:txBody>
          <a:bodyPr lIns="243840" rtlCol="0" anchor="ctr" anchorCtr="0">
            <a:noAutofit/>
          </a:bodyPr>
          <a:lstStyle/>
          <a:p>
            <a:pPr algn="ctr"/>
            <a:endParaRPr lang="en-US" sz="3200" b="1" i="1" spc="67" dirty="0">
              <a:solidFill>
                <a:srgbClr val="BE0003"/>
              </a:solidFill>
              <a:latin typeface="Gandhi Sans"/>
              <a:cs typeface="Gandhi Sans"/>
            </a:endParaRPr>
          </a:p>
        </p:txBody>
      </p:sp>
      <p:cxnSp>
        <p:nvCxnSpPr>
          <p:cNvPr id="9" name="Straight Connector 8"/>
          <p:cNvCxnSpPr/>
          <p:nvPr/>
        </p:nvCxnSpPr>
        <p:spPr>
          <a:xfrm>
            <a:off x="0" y="1272988"/>
            <a:ext cx="12192000" cy="0"/>
          </a:xfrm>
          <a:prstGeom prst="line">
            <a:avLst/>
          </a:prstGeom>
          <a:ln w="38100" cmpd="sng">
            <a:solidFill>
              <a:srgbClr val="BE0003"/>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b="29096"/>
          <a:stretch/>
        </p:blipFill>
        <p:spPr>
          <a:xfrm>
            <a:off x="6819832" y="2107911"/>
            <a:ext cx="5262840" cy="4751679"/>
          </a:xfrm>
          <a:prstGeom prst="rect">
            <a:avLst/>
          </a:prstGeom>
          <a:noFill/>
        </p:spPr>
      </p:pic>
      <p:sp>
        <p:nvSpPr>
          <p:cNvPr id="4" name="Title 3"/>
          <p:cNvSpPr>
            <a:spLocks noGrp="1"/>
          </p:cNvSpPr>
          <p:nvPr>
            <p:ph type="title"/>
          </p:nvPr>
        </p:nvSpPr>
        <p:spPr/>
        <p:txBody>
          <a:bodyPr/>
          <a:lstStyle/>
          <a:p>
            <a:r>
              <a:rPr lang="en-US" dirty="0"/>
              <a:t>Educational Innovations: Formal &amp; Informal</a:t>
            </a:r>
          </a:p>
        </p:txBody>
      </p:sp>
      <p:sp>
        <p:nvSpPr>
          <p:cNvPr id="16" name="Content Placeholder 15">
            <a:extLst>
              <a:ext uri="{FF2B5EF4-FFF2-40B4-BE49-F238E27FC236}">
                <a16:creationId xmlns:a16="http://schemas.microsoft.com/office/drawing/2014/main" id="{43B38288-28B9-4908-872A-A9258AABCFD1}"/>
              </a:ext>
            </a:extLst>
          </p:cNvPr>
          <p:cNvSpPr>
            <a:spLocks noGrp="1"/>
          </p:cNvSpPr>
          <p:nvPr>
            <p:ph idx="1"/>
          </p:nvPr>
        </p:nvSpPr>
        <p:spPr/>
        <p:txBody>
          <a:bodyPr vert="horz" lIns="91440" tIns="45720" rIns="91440" bIns="45720" rtlCol="0" anchor="t">
            <a:normAutofit lnSpcReduction="10000"/>
          </a:bodyPr>
          <a:lstStyle/>
          <a:p>
            <a:r>
              <a:rPr lang="en-US" dirty="0">
                <a:cs typeface="Calibri"/>
              </a:rPr>
              <a:t>Baseline data</a:t>
            </a:r>
          </a:p>
          <a:p>
            <a:r>
              <a:rPr lang="en-US" dirty="0">
                <a:cs typeface="Calibri"/>
              </a:rPr>
              <a:t>Trend analyses, longitudinal studies, cohort design</a:t>
            </a:r>
          </a:p>
          <a:p>
            <a:r>
              <a:rPr lang="en-US" dirty="0">
                <a:cs typeface="Calibri"/>
              </a:rPr>
              <a:t>Intervention studies – strategies to effectively evaluate impact</a:t>
            </a:r>
          </a:p>
          <a:p>
            <a:pPr lvl="1"/>
            <a:r>
              <a:rPr lang="en-US" dirty="0">
                <a:cs typeface="Calibri"/>
              </a:rPr>
              <a:t>Pre-post</a:t>
            </a:r>
          </a:p>
          <a:p>
            <a:pPr lvl="1"/>
            <a:r>
              <a:rPr lang="en-US" dirty="0">
                <a:cs typeface="Calibri"/>
              </a:rPr>
              <a:t>Randomized control trials</a:t>
            </a:r>
          </a:p>
          <a:p>
            <a:pPr lvl="1"/>
            <a:r>
              <a:rPr lang="en-US" dirty="0">
                <a:cs typeface="Calibri"/>
              </a:rPr>
              <a:t>Regression discontinuity</a:t>
            </a:r>
          </a:p>
          <a:p>
            <a:r>
              <a:rPr lang="en-US" dirty="0">
                <a:cs typeface="Calibri"/>
              </a:rPr>
              <a:t>Business as Usual vs Control vs Comparison</a:t>
            </a:r>
          </a:p>
          <a:p>
            <a:r>
              <a:rPr lang="en-US" dirty="0">
                <a:cs typeface="Calibri"/>
              </a:rPr>
              <a:t>Cost-Benefit Examinations</a:t>
            </a:r>
          </a:p>
          <a:p>
            <a:r>
              <a:rPr lang="en-US" dirty="0">
                <a:cs typeface="Calibri"/>
              </a:rPr>
              <a:t>Stakeholder-Focused Evaluation Planning</a:t>
            </a:r>
          </a:p>
          <a:p>
            <a:pPr lvl="1"/>
            <a:r>
              <a:rPr lang="en-US" dirty="0">
                <a:cs typeface="Calibri"/>
              </a:rPr>
              <a:t>Logic maps, cooperative planning/engagement</a:t>
            </a:r>
          </a:p>
        </p:txBody>
      </p:sp>
    </p:spTree>
    <p:extLst>
      <p:ext uri="{BB962C8B-B14F-4D97-AF65-F5344CB8AC3E}">
        <p14:creationId xmlns:p14="http://schemas.microsoft.com/office/powerpoint/2010/main" val="1398064584"/>
      </p:ext>
    </p:extLst>
  </p:cSld>
  <p:clrMapOvr>
    <a:masterClrMapping/>
  </p:clrMapOvr>
  <mc:AlternateContent xmlns:mc="http://schemas.openxmlformats.org/markup-compatibility/2006" xmlns:p14="http://schemas.microsoft.com/office/powerpoint/2010/main">
    <mc:Choice Requires="p14">
      <p:transition p14:dur="100" advClick="0" advTm="20000">
        <p:cut/>
      </p:transition>
    </mc:Choice>
    <mc:Fallback xmlns="">
      <p:transition advClick="0" advTm="20000">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812562" y="332051"/>
            <a:ext cx="9873796" cy="78399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243840" rtlCol="0" anchor="ctr" anchorCtr="0"/>
          <a:lstStyle/>
          <a:p>
            <a:pPr algn="r">
              <a:lnSpc>
                <a:spcPts val="3440"/>
              </a:lnSpc>
            </a:pPr>
            <a:endParaRPr lang="en-US" sz="3200" b="1" i="1" dirty="0">
              <a:solidFill>
                <a:schemeClr val="tx1"/>
              </a:solidFill>
              <a:latin typeface="Gandhi Sans"/>
              <a:cs typeface="Gandhi Sans"/>
            </a:endParaRPr>
          </a:p>
        </p:txBody>
      </p:sp>
      <p:pic>
        <p:nvPicPr>
          <p:cNvPr id="7" name="Picture 6" descr="BSUlogo.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729" y="5996880"/>
            <a:ext cx="1630140" cy="631456"/>
          </a:xfrm>
          <a:prstGeom prst="rect">
            <a:avLst/>
          </a:prstGeom>
        </p:spPr>
      </p:pic>
      <p:sp>
        <p:nvSpPr>
          <p:cNvPr id="8" name="Rectangle 7"/>
          <p:cNvSpPr/>
          <p:nvPr/>
        </p:nvSpPr>
        <p:spPr>
          <a:xfrm>
            <a:off x="18" y="1328505"/>
            <a:ext cx="12191999" cy="148959"/>
          </a:xfrm>
          <a:prstGeom prst="rect">
            <a:avLst/>
          </a:prstGeom>
          <a:solidFill>
            <a:srgbClr val="BE0003"/>
          </a:solidFill>
          <a:ln>
            <a:noFill/>
          </a:ln>
          <a:effectLst/>
        </p:spPr>
        <p:style>
          <a:lnRef idx="1">
            <a:schemeClr val="accent1"/>
          </a:lnRef>
          <a:fillRef idx="3">
            <a:schemeClr val="accent1"/>
          </a:fillRef>
          <a:effectRef idx="2">
            <a:schemeClr val="accent1"/>
          </a:effectRef>
          <a:fontRef idx="minor">
            <a:schemeClr val="lt1"/>
          </a:fontRef>
        </p:style>
        <p:txBody>
          <a:bodyPr lIns="243840" rtlCol="0" anchor="ctr" anchorCtr="0">
            <a:noAutofit/>
          </a:bodyPr>
          <a:lstStyle/>
          <a:p>
            <a:pPr algn="ctr"/>
            <a:endParaRPr lang="en-US" sz="3200" b="1" i="1" spc="67" dirty="0">
              <a:solidFill>
                <a:srgbClr val="BE0003"/>
              </a:solidFill>
              <a:latin typeface="Gandhi Sans"/>
              <a:cs typeface="Gandhi Sans"/>
            </a:endParaRPr>
          </a:p>
        </p:txBody>
      </p:sp>
      <p:cxnSp>
        <p:nvCxnSpPr>
          <p:cNvPr id="9" name="Straight Connector 8"/>
          <p:cNvCxnSpPr/>
          <p:nvPr/>
        </p:nvCxnSpPr>
        <p:spPr>
          <a:xfrm>
            <a:off x="0" y="1272988"/>
            <a:ext cx="12192000" cy="0"/>
          </a:xfrm>
          <a:prstGeom prst="line">
            <a:avLst/>
          </a:prstGeom>
          <a:ln w="38100" cmpd="sng">
            <a:solidFill>
              <a:srgbClr val="BE0003"/>
            </a:solidFill>
          </a:ln>
          <a:effectLst/>
        </p:spPr>
        <p:style>
          <a:lnRef idx="2">
            <a:schemeClr val="accent1"/>
          </a:lnRef>
          <a:fillRef idx="0">
            <a:schemeClr val="accent1"/>
          </a:fillRef>
          <a:effectRef idx="1">
            <a:schemeClr val="accent1"/>
          </a:effectRef>
          <a:fontRef idx="minor">
            <a:schemeClr val="tx1"/>
          </a:fontRef>
        </p:style>
      </p:cxnSp>
      <p:sp>
        <p:nvSpPr>
          <p:cNvPr id="4" name="Title 3"/>
          <p:cNvSpPr>
            <a:spLocks noGrp="1"/>
          </p:cNvSpPr>
          <p:nvPr>
            <p:ph type="title"/>
          </p:nvPr>
        </p:nvSpPr>
        <p:spPr/>
        <p:txBody>
          <a:bodyPr/>
          <a:lstStyle/>
          <a:p>
            <a:r>
              <a:rPr lang="en-US" dirty="0"/>
              <a:t>Regression Discontinuity – In Brief</a:t>
            </a:r>
          </a:p>
        </p:txBody>
      </p:sp>
      <p:pic>
        <p:nvPicPr>
          <p:cNvPr id="2" name="Picture 2" descr="A close up of a map&#10;&#10;Description generated with very high confidence">
            <a:extLst>
              <a:ext uri="{FF2B5EF4-FFF2-40B4-BE49-F238E27FC236}">
                <a16:creationId xmlns:a16="http://schemas.microsoft.com/office/drawing/2014/main" id="{6AF70F0D-21E6-4E14-9604-D1F4C29DD9CC}"/>
              </a:ext>
            </a:extLst>
          </p:cNvPr>
          <p:cNvPicPr>
            <a:picLocks noGrp="1" noChangeAspect="1"/>
          </p:cNvPicPr>
          <p:nvPr>
            <p:ph idx="1"/>
          </p:nvPr>
        </p:nvPicPr>
        <p:blipFill>
          <a:blip r:embed="rId4"/>
          <a:stretch>
            <a:fillRect/>
          </a:stretch>
        </p:blipFill>
        <p:spPr>
          <a:xfrm>
            <a:off x="573319" y="2291401"/>
            <a:ext cx="5469750" cy="3419784"/>
          </a:xfrm>
        </p:spPr>
      </p:pic>
      <p:pic>
        <p:nvPicPr>
          <p:cNvPr id="5" name="Picture 5" descr="A close up of a map&#10;&#10;Description generated with high confidence">
            <a:extLst>
              <a:ext uri="{FF2B5EF4-FFF2-40B4-BE49-F238E27FC236}">
                <a16:creationId xmlns:a16="http://schemas.microsoft.com/office/drawing/2014/main" id="{5C5C8736-5904-4326-983D-F06A4A880701}"/>
              </a:ext>
            </a:extLst>
          </p:cNvPr>
          <p:cNvPicPr>
            <a:picLocks noChangeAspect="1"/>
          </p:cNvPicPr>
          <p:nvPr/>
        </p:nvPicPr>
        <p:blipFill>
          <a:blip r:embed="rId5"/>
          <a:stretch>
            <a:fillRect/>
          </a:stretch>
        </p:blipFill>
        <p:spPr>
          <a:xfrm>
            <a:off x="6035326" y="2289523"/>
            <a:ext cx="4854420" cy="3425050"/>
          </a:xfrm>
          <a:prstGeom prst="rect">
            <a:avLst/>
          </a:prstGeom>
        </p:spPr>
      </p:pic>
      <p:sp>
        <p:nvSpPr>
          <p:cNvPr id="14" name="TextBox 13">
            <a:extLst>
              <a:ext uri="{FF2B5EF4-FFF2-40B4-BE49-F238E27FC236}">
                <a16:creationId xmlns:a16="http://schemas.microsoft.com/office/drawing/2014/main" id="{97FA6E48-6774-4EA3-814B-793CBA0742B3}"/>
              </a:ext>
            </a:extLst>
          </p:cNvPr>
          <p:cNvSpPr txBox="1"/>
          <p:nvPr/>
        </p:nvSpPr>
        <p:spPr>
          <a:xfrm>
            <a:off x="4278739" y="6261176"/>
            <a:ext cx="700544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Graphics credit: </a:t>
            </a:r>
            <a:r>
              <a:rPr lang="en-US" dirty="0">
                <a:ea typeface="+mn-lt"/>
                <a:cs typeface="+mn-lt"/>
                <a:hlinkClick r:id="rId6"/>
              </a:rPr>
              <a:t>https://socialresearchmethods.net/kb/quasird.htm</a:t>
            </a:r>
            <a:r>
              <a:rPr lang="en-US" dirty="0">
                <a:ea typeface="+mn-lt"/>
                <a:cs typeface="+mn-lt"/>
              </a:rPr>
              <a:t> </a:t>
            </a:r>
            <a:endParaRPr lang="en-US" dirty="0"/>
          </a:p>
        </p:txBody>
      </p:sp>
    </p:spTree>
    <p:extLst>
      <p:ext uri="{BB962C8B-B14F-4D97-AF65-F5344CB8AC3E}">
        <p14:creationId xmlns:p14="http://schemas.microsoft.com/office/powerpoint/2010/main" val="969889999"/>
      </p:ext>
    </p:extLst>
  </p:cSld>
  <p:clrMapOvr>
    <a:masterClrMapping/>
  </p:clrMapOvr>
  <mc:AlternateContent xmlns:mc="http://schemas.openxmlformats.org/markup-compatibility/2006" xmlns:p14="http://schemas.microsoft.com/office/powerpoint/2010/main">
    <mc:Choice Requires="p14">
      <p:transition p14:dur="100" advClick="0" advTm="20000">
        <p:cut/>
      </p:transition>
    </mc:Choice>
    <mc:Fallback xmlns="">
      <p:transition advClick="0" advTm="20000">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9" descr="A picture containing drawing&#10;&#10;Description generated with very high confidence">
            <a:extLst>
              <a:ext uri="{FF2B5EF4-FFF2-40B4-BE49-F238E27FC236}">
                <a16:creationId xmlns:a16="http://schemas.microsoft.com/office/drawing/2014/main" id="{78249616-4D1F-4E76-AC91-B9C06D9123F0}"/>
              </a:ext>
            </a:extLst>
          </p:cNvPr>
          <p:cNvPicPr>
            <a:picLocks noChangeAspect="1"/>
          </p:cNvPicPr>
          <p:nvPr/>
        </p:nvPicPr>
        <p:blipFill>
          <a:blip r:embed="rId3"/>
          <a:stretch>
            <a:fillRect/>
          </a:stretch>
        </p:blipFill>
        <p:spPr>
          <a:xfrm>
            <a:off x="6060882" y="1593578"/>
            <a:ext cx="1990725" cy="2295525"/>
          </a:xfrm>
          <a:prstGeom prst="rect">
            <a:avLst/>
          </a:prstGeom>
        </p:spPr>
      </p:pic>
      <p:pic>
        <p:nvPicPr>
          <p:cNvPr id="41" name="Picture 41" descr="A close up of a logo&#10;&#10;Description generated with very high confidence">
            <a:extLst>
              <a:ext uri="{FF2B5EF4-FFF2-40B4-BE49-F238E27FC236}">
                <a16:creationId xmlns:a16="http://schemas.microsoft.com/office/drawing/2014/main" id="{304EE456-9C49-4F94-A337-EF7BBD1805E2}"/>
              </a:ext>
            </a:extLst>
          </p:cNvPr>
          <p:cNvPicPr>
            <a:picLocks noChangeAspect="1"/>
          </p:cNvPicPr>
          <p:nvPr/>
        </p:nvPicPr>
        <p:blipFill>
          <a:blip r:embed="rId4"/>
          <a:stretch>
            <a:fillRect/>
          </a:stretch>
        </p:blipFill>
        <p:spPr>
          <a:xfrm>
            <a:off x="2803912" y="3163318"/>
            <a:ext cx="2136079" cy="915462"/>
          </a:xfrm>
          <a:prstGeom prst="rect">
            <a:avLst/>
          </a:prstGeom>
        </p:spPr>
      </p:pic>
      <p:pic>
        <p:nvPicPr>
          <p:cNvPr id="49" name="Picture 49" descr="A close up of a sign&#10;&#10;Description generated with very high confidence">
            <a:extLst>
              <a:ext uri="{FF2B5EF4-FFF2-40B4-BE49-F238E27FC236}">
                <a16:creationId xmlns:a16="http://schemas.microsoft.com/office/drawing/2014/main" id="{1012D114-6CD8-46CF-A8A1-C3B220260028}"/>
              </a:ext>
            </a:extLst>
          </p:cNvPr>
          <p:cNvPicPr>
            <a:picLocks noChangeAspect="1"/>
          </p:cNvPicPr>
          <p:nvPr/>
        </p:nvPicPr>
        <p:blipFill>
          <a:blip r:embed="rId5"/>
          <a:stretch>
            <a:fillRect/>
          </a:stretch>
        </p:blipFill>
        <p:spPr>
          <a:xfrm rot="-120000">
            <a:off x="4857363" y="2741731"/>
            <a:ext cx="1238250" cy="1238250"/>
          </a:xfrm>
          <a:prstGeom prst="rect">
            <a:avLst/>
          </a:prstGeom>
        </p:spPr>
      </p:pic>
      <p:pic>
        <p:nvPicPr>
          <p:cNvPr id="2" name="Picture 2" descr="A picture containing drawing&#10;&#10;Description generated with very high confidence">
            <a:extLst>
              <a:ext uri="{FF2B5EF4-FFF2-40B4-BE49-F238E27FC236}">
                <a16:creationId xmlns:a16="http://schemas.microsoft.com/office/drawing/2014/main" id="{481A281E-2925-4B17-A53E-68A8257B4C04}"/>
              </a:ext>
            </a:extLst>
          </p:cNvPr>
          <p:cNvPicPr>
            <a:picLocks noChangeAspect="1"/>
          </p:cNvPicPr>
          <p:nvPr/>
        </p:nvPicPr>
        <p:blipFill>
          <a:blip r:embed="rId6"/>
          <a:stretch>
            <a:fillRect/>
          </a:stretch>
        </p:blipFill>
        <p:spPr>
          <a:xfrm>
            <a:off x="3411033" y="4453590"/>
            <a:ext cx="4837152" cy="2405112"/>
          </a:xfrm>
          <a:prstGeom prst="rect">
            <a:avLst/>
          </a:prstGeom>
        </p:spPr>
      </p:pic>
      <p:sp>
        <p:nvSpPr>
          <p:cNvPr id="18" name="Rectangle 17"/>
          <p:cNvSpPr/>
          <p:nvPr/>
        </p:nvSpPr>
        <p:spPr>
          <a:xfrm>
            <a:off x="1812562" y="332051"/>
            <a:ext cx="9873796" cy="78399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243840" rtlCol="0" anchor="ctr" anchorCtr="0"/>
          <a:lstStyle/>
          <a:p>
            <a:pPr algn="r">
              <a:lnSpc>
                <a:spcPts val="3440"/>
              </a:lnSpc>
            </a:pPr>
            <a:endParaRPr lang="en-US" sz="3200" b="1" i="1" dirty="0">
              <a:solidFill>
                <a:schemeClr val="tx1"/>
              </a:solidFill>
              <a:latin typeface="Gandhi Sans"/>
              <a:cs typeface="Gandhi Sans"/>
            </a:endParaRPr>
          </a:p>
        </p:txBody>
      </p:sp>
      <p:sp>
        <p:nvSpPr>
          <p:cNvPr id="8" name="Rectangle 7"/>
          <p:cNvSpPr/>
          <p:nvPr/>
        </p:nvSpPr>
        <p:spPr>
          <a:xfrm>
            <a:off x="18" y="1328505"/>
            <a:ext cx="12191999" cy="148959"/>
          </a:xfrm>
          <a:prstGeom prst="rect">
            <a:avLst/>
          </a:prstGeom>
          <a:solidFill>
            <a:srgbClr val="BE0003"/>
          </a:solidFill>
          <a:ln>
            <a:noFill/>
          </a:ln>
          <a:effectLst/>
        </p:spPr>
        <p:style>
          <a:lnRef idx="1">
            <a:schemeClr val="accent1"/>
          </a:lnRef>
          <a:fillRef idx="3">
            <a:schemeClr val="accent1"/>
          </a:fillRef>
          <a:effectRef idx="2">
            <a:schemeClr val="accent1"/>
          </a:effectRef>
          <a:fontRef idx="minor">
            <a:schemeClr val="lt1"/>
          </a:fontRef>
        </p:style>
        <p:txBody>
          <a:bodyPr lIns="243840" rtlCol="0" anchor="ctr" anchorCtr="0">
            <a:noAutofit/>
          </a:bodyPr>
          <a:lstStyle/>
          <a:p>
            <a:pPr algn="ctr"/>
            <a:endParaRPr lang="en-US" sz="3200" b="1" i="1" spc="67" dirty="0">
              <a:solidFill>
                <a:srgbClr val="BE0003"/>
              </a:solidFill>
              <a:latin typeface="Gandhi Sans"/>
              <a:cs typeface="Gandhi Sans"/>
            </a:endParaRPr>
          </a:p>
        </p:txBody>
      </p:sp>
      <p:cxnSp>
        <p:nvCxnSpPr>
          <p:cNvPr id="9" name="Straight Connector 8"/>
          <p:cNvCxnSpPr/>
          <p:nvPr/>
        </p:nvCxnSpPr>
        <p:spPr>
          <a:xfrm>
            <a:off x="0" y="1272988"/>
            <a:ext cx="12192000" cy="0"/>
          </a:xfrm>
          <a:prstGeom prst="line">
            <a:avLst/>
          </a:prstGeom>
          <a:ln w="38100" cmpd="sng">
            <a:solidFill>
              <a:srgbClr val="BE0003"/>
            </a:solidFill>
          </a:ln>
          <a:effectLst/>
        </p:spPr>
        <p:style>
          <a:lnRef idx="2">
            <a:schemeClr val="accent1"/>
          </a:lnRef>
          <a:fillRef idx="0">
            <a:schemeClr val="accent1"/>
          </a:fillRef>
          <a:effectRef idx="1">
            <a:schemeClr val="accent1"/>
          </a:effectRef>
          <a:fontRef idx="minor">
            <a:schemeClr val="tx1"/>
          </a:fontRef>
        </p:style>
      </p:cxnSp>
      <p:sp>
        <p:nvSpPr>
          <p:cNvPr id="4" name="Title 3"/>
          <p:cNvSpPr>
            <a:spLocks noGrp="1"/>
          </p:cNvSpPr>
          <p:nvPr>
            <p:ph type="title"/>
          </p:nvPr>
        </p:nvSpPr>
        <p:spPr/>
        <p:txBody>
          <a:bodyPr/>
          <a:lstStyle/>
          <a:p>
            <a:r>
              <a:rPr lang="en-US" dirty="0"/>
              <a:t>Research Design Expertise ---&gt; Partners</a:t>
            </a:r>
          </a:p>
        </p:txBody>
      </p:sp>
      <p:pic>
        <p:nvPicPr>
          <p:cNvPr id="5" name="Picture 5" descr="A picture containing outdoor, bird&#10;&#10;Description generated with very high confidence">
            <a:extLst>
              <a:ext uri="{FF2B5EF4-FFF2-40B4-BE49-F238E27FC236}">
                <a16:creationId xmlns:a16="http://schemas.microsoft.com/office/drawing/2014/main" id="{97218285-08D1-465E-B725-39AB6FCC24CB}"/>
              </a:ext>
            </a:extLst>
          </p:cNvPr>
          <p:cNvPicPr>
            <a:picLocks noChangeAspect="1"/>
          </p:cNvPicPr>
          <p:nvPr/>
        </p:nvPicPr>
        <p:blipFill>
          <a:blip r:embed="rId7"/>
          <a:stretch>
            <a:fillRect/>
          </a:stretch>
        </p:blipFill>
        <p:spPr>
          <a:xfrm>
            <a:off x="8168888" y="2458444"/>
            <a:ext cx="3920273" cy="708282"/>
          </a:xfrm>
          <a:prstGeom prst="rect">
            <a:avLst/>
          </a:prstGeom>
        </p:spPr>
      </p:pic>
      <p:pic>
        <p:nvPicPr>
          <p:cNvPr id="11" name="Picture 11" descr="A picture containing drawing&#10;&#10;Description generated with very high confidence">
            <a:extLst>
              <a:ext uri="{FF2B5EF4-FFF2-40B4-BE49-F238E27FC236}">
                <a16:creationId xmlns:a16="http://schemas.microsoft.com/office/drawing/2014/main" id="{7C0226A0-34F3-4110-905B-97146F22EDAF}"/>
              </a:ext>
            </a:extLst>
          </p:cNvPr>
          <p:cNvPicPr>
            <a:picLocks noChangeAspect="1"/>
          </p:cNvPicPr>
          <p:nvPr/>
        </p:nvPicPr>
        <p:blipFill>
          <a:blip r:embed="rId8"/>
          <a:stretch>
            <a:fillRect/>
          </a:stretch>
        </p:blipFill>
        <p:spPr>
          <a:xfrm>
            <a:off x="551365" y="1799683"/>
            <a:ext cx="1313366" cy="1313366"/>
          </a:xfrm>
          <a:prstGeom prst="rect">
            <a:avLst/>
          </a:prstGeom>
        </p:spPr>
      </p:pic>
      <p:pic>
        <p:nvPicPr>
          <p:cNvPr id="13" name="Picture 13" descr="A drawing of a cartoon character&#10;&#10;Description generated with high confidence">
            <a:extLst>
              <a:ext uri="{FF2B5EF4-FFF2-40B4-BE49-F238E27FC236}">
                <a16:creationId xmlns:a16="http://schemas.microsoft.com/office/drawing/2014/main" id="{EEE21C8D-8CC3-40F5-89CB-D11E22ED803B}"/>
              </a:ext>
            </a:extLst>
          </p:cNvPr>
          <p:cNvPicPr>
            <a:picLocks noChangeAspect="1"/>
          </p:cNvPicPr>
          <p:nvPr/>
        </p:nvPicPr>
        <p:blipFill>
          <a:blip r:embed="rId9"/>
          <a:stretch>
            <a:fillRect/>
          </a:stretch>
        </p:blipFill>
        <p:spPr>
          <a:xfrm>
            <a:off x="8806986" y="3430061"/>
            <a:ext cx="2984809" cy="933344"/>
          </a:xfrm>
          <a:prstGeom prst="rect">
            <a:avLst/>
          </a:prstGeom>
        </p:spPr>
      </p:pic>
      <p:pic>
        <p:nvPicPr>
          <p:cNvPr id="15" name="Picture 16" descr="A black sign with white text&#10;&#10;Description generated with very high confidence">
            <a:extLst>
              <a:ext uri="{FF2B5EF4-FFF2-40B4-BE49-F238E27FC236}">
                <a16:creationId xmlns:a16="http://schemas.microsoft.com/office/drawing/2014/main" id="{45F71683-B71F-4F31-BA16-84EC009B8BA9}"/>
              </a:ext>
            </a:extLst>
          </p:cNvPr>
          <p:cNvPicPr>
            <a:picLocks noChangeAspect="1"/>
          </p:cNvPicPr>
          <p:nvPr/>
        </p:nvPicPr>
        <p:blipFill>
          <a:blip r:embed="rId10"/>
          <a:stretch>
            <a:fillRect/>
          </a:stretch>
        </p:blipFill>
        <p:spPr>
          <a:xfrm>
            <a:off x="144036" y="4988814"/>
            <a:ext cx="1719147" cy="1601052"/>
          </a:xfrm>
          <a:prstGeom prst="rect">
            <a:avLst/>
          </a:prstGeom>
        </p:spPr>
      </p:pic>
      <p:pic>
        <p:nvPicPr>
          <p:cNvPr id="21" name="Picture 21" descr="A picture containing drawing&#10;&#10;Description generated with very high confidence">
            <a:extLst>
              <a:ext uri="{FF2B5EF4-FFF2-40B4-BE49-F238E27FC236}">
                <a16:creationId xmlns:a16="http://schemas.microsoft.com/office/drawing/2014/main" id="{59EC1A8F-21E2-4733-A950-4697FA5969C4}"/>
              </a:ext>
            </a:extLst>
          </p:cNvPr>
          <p:cNvPicPr>
            <a:picLocks noChangeAspect="1"/>
          </p:cNvPicPr>
          <p:nvPr/>
        </p:nvPicPr>
        <p:blipFill>
          <a:blip r:embed="rId11"/>
          <a:stretch>
            <a:fillRect/>
          </a:stretch>
        </p:blipFill>
        <p:spPr>
          <a:xfrm>
            <a:off x="9869022" y="4618657"/>
            <a:ext cx="2143125" cy="2143125"/>
          </a:xfrm>
          <a:prstGeom prst="rect">
            <a:avLst/>
          </a:prstGeom>
        </p:spPr>
      </p:pic>
      <p:pic>
        <p:nvPicPr>
          <p:cNvPr id="23" name="Picture 23" descr="A black sign with white text&#10;&#10;Description generated with very high confidence">
            <a:extLst>
              <a:ext uri="{FF2B5EF4-FFF2-40B4-BE49-F238E27FC236}">
                <a16:creationId xmlns:a16="http://schemas.microsoft.com/office/drawing/2014/main" id="{700C2509-2046-4913-9619-540CB19A939E}"/>
              </a:ext>
            </a:extLst>
          </p:cNvPr>
          <p:cNvPicPr>
            <a:picLocks noChangeAspect="1"/>
          </p:cNvPicPr>
          <p:nvPr/>
        </p:nvPicPr>
        <p:blipFill>
          <a:blip r:embed="rId12"/>
          <a:stretch>
            <a:fillRect/>
          </a:stretch>
        </p:blipFill>
        <p:spPr>
          <a:xfrm>
            <a:off x="2423841" y="1588235"/>
            <a:ext cx="1675781" cy="1736261"/>
          </a:xfrm>
          <a:prstGeom prst="rect">
            <a:avLst/>
          </a:prstGeom>
        </p:spPr>
      </p:pic>
      <p:pic>
        <p:nvPicPr>
          <p:cNvPr id="25" name="Picture 25" descr="A picture containing food&#10;&#10;Description generated with very high confidence">
            <a:extLst>
              <a:ext uri="{FF2B5EF4-FFF2-40B4-BE49-F238E27FC236}">
                <a16:creationId xmlns:a16="http://schemas.microsoft.com/office/drawing/2014/main" id="{FE87D4FA-1181-4090-9BF8-903AAD2D5492}"/>
              </a:ext>
            </a:extLst>
          </p:cNvPr>
          <p:cNvPicPr>
            <a:picLocks noChangeAspect="1"/>
          </p:cNvPicPr>
          <p:nvPr/>
        </p:nvPicPr>
        <p:blipFill>
          <a:blip r:embed="rId13"/>
          <a:stretch>
            <a:fillRect/>
          </a:stretch>
        </p:blipFill>
        <p:spPr>
          <a:xfrm>
            <a:off x="9271619" y="1401127"/>
            <a:ext cx="2743200" cy="982965"/>
          </a:xfrm>
          <a:prstGeom prst="rect">
            <a:avLst/>
          </a:prstGeom>
        </p:spPr>
      </p:pic>
      <p:pic>
        <p:nvPicPr>
          <p:cNvPr id="27" name="Picture 27" descr="A picture containing game, table, drawing&#10;&#10;Description generated with very high confidence">
            <a:extLst>
              <a:ext uri="{FF2B5EF4-FFF2-40B4-BE49-F238E27FC236}">
                <a16:creationId xmlns:a16="http://schemas.microsoft.com/office/drawing/2014/main" id="{4C188FF6-74B5-4D2E-8F36-E0FFE07D20E2}"/>
              </a:ext>
            </a:extLst>
          </p:cNvPr>
          <p:cNvPicPr>
            <a:picLocks noChangeAspect="1"/>
          </p:cNvPicPr>
          <p:nvPr/>
        </p:nvPicPr>
        <p:blipFill>
          <a:blip r:embed="rId14"/>
          <a:stretch>
            <a:fillRect/>
          </a:stretch>
        </p:blipFill>
        <p:spPr>
          <a:xfrm>
            <a:off x="1621070" y="3208260"/>
            <a:ext cx="1057275" cy="1209675"/>
          </a:xfrm>
          <a:prstGeom prst="rect">
            <a:avLst/>
          </a:prstGeom>
        </p:spPr>
      </p:pic>
      <p:pic>
        <p:nvPicPr>
          <p:cNvPr id="29" name="Picture 29" descr="A picture containing drawing&#10;&#10;Description generated with very high confidence">
            <a:extLst>
              <a:ext uri="{FF2B5EF4-FFF2-40B4-BE49-F238E27FC236}">
                <a16:creationId xmlns:a16="http://schemas.microsoft.com/office/drawing/2014/main" id="{FFDFB3FE-8AB9-49FF-9CAF-DE74393114E9}"/>
              </a:ext>
            </a:extLst>
          </p:cNvPr>
          <p:cNvPicPr>
            <a:picLocks noChangeAspect="1"/>
          </p:cNvPicPr>
          <p:nvPr/>
        </p:nvPicPr>
        <p:blipFill>
          <a:blip r:embed="rId15"/>
          <a:stretch>
            <a:fillRect/>
          </a:stretch>
        </p:blipFill>
        <p:spPr>
          <a:xfrm>
            <a:off x="6954644" y="5687917"/>
            <a:ext cx="2743200" cy="438263"/>
          </a:xfrm>
          <a:prstGeom prst="rect">
            <a:avLst/>
          </a:prstGeom>
        </p:spPr>
      </p:pic>
      <p:pic>
        <p:nvPicPr>
          <p:cNvPr id="31" name="Picture 31" descr="A picture containing drawing&#10;&#10;Description generated with very high confidence">
            <a:extLst>
              <a:ext uri="{FF2B5EF4-FFF2-40B4-BE49-F238E27FC236}">
                <a16:creationId xmlns:a16="http://schemas.microsoft.com/office/drawing/2014/main" id="{95B2D4B8-C81A-47AC-A0DA-24E6734131A6}"/>
              </a:ext>
            </a:extLst>
          </p:cNvPr>
          <p:cNvPicPr>
            <a:picLocks noChangeAspect="1"/>
          </p:cNvPicPr>
          <p:nvPr/>
        </p:nvPicPr>
        <p:blipFill>
          <a:blip r:embed="rId16"/>
          <a:stretch>
            <a:fillRect/>
          </a:stretch>
        </p:blipFill>
        <p:spPr>
          <a:xfrm>
            <a:off x="6242669" y="5448455"/>
            <a:ext cx="716466" cy="619822"/>
          </a:xfrm>
          <a:prstGeom prst="rect">
            <a:avLst/>
          </a:prstGeom>
        </p:spPr>
      </p:pic>
      <p:pic>
        <p:nvPicPr>
          <p:cNvPr id="33" name="Picture 33" descr="A picture containing shirt&#10;&#10;Description generated with very high confidence">
            <a:extLst>
              <a:ext uri="{FF2B5EF4-FFF2-40B4-BE49-F238E27FC236}">
                <a16:creationId xmlns:a16="http://schemas.microsoft.com/office/drawing/2014/main" id="{A3BC618C-DB33-4DCA-9A14-9837D189C2CD}"/>
              </a:ext>
            </a:extLst>
          </p:cNvPr>
          <p:cNvPicPr>
            <a:picLocks noChangeAspect="1"/>
          </p:cNvPicPr>
          <p:nvPr/>
        </p:nvPicPr>
        <p:blipFill>
          <a:blip r:embed="rId17"/>
          <a:stretch>
            <a:fillRect/>
          </a:stretch>
        </p:blipFill>
        <p:spPr>
          <a:xfrm>
            <a:off x="4175512" y="1400795"/>
            <a:ext cx="1524000" cy="1466850"/>
          </a:xfrm>
          <a:prstGeom prst="rect">
            <a:avLst/>
          </a:prstGeom>
        </p:spPr>
      </p:pic>
      <p:pic>
        <p:nvPicPr>
          <p:cNvPr id="39" name="Picture 39" descr="A picture containing drawing, hat&#10;&#10;Description generated with very high confidence">
            <a:extLst>
              <a:ext uri="{FF2B5EF4-FFF2-40B4-BE49-F238E27FC236}">
                <a16:creationId xmlns:a16="http://schemas.microsoft.com/office/drawing/2014/main" id="{12E812CB-A400-4E61-BBAB-F43C99971800}"/>
              </a:ext>
            </a:extLst>
          </p:cNvPr>
          <p:cNvPicPr>
            <a:picLocks noChangeAspect="1"/>
          </p:cNvPicPr>
          <p:nvPr/>
        </p:nvPicPr>
        <p:blipFill>
          <a:blip r:embed="rId18"/>
          <a:stretch>
            <a:fillRect/>
          </a:stretch>
        </p:blipFill>
        <p:spPr>
          <a:xfrm>
            <a:off x="5259001" y="3999530"/>
            <a:ext cx="1797902" cy="1355571"/>
          </a:xfrm>
          <a:prstGeom prst="rect">
            <a:avLst/>
          </a:prstGeom>
        </p:spPr>
      </p:pic>
      <p:pic>
        <p:nvPicPr>
          <p:cNvPr id="43" name="Picture 43" descr="A close up of a logo&#10;&#10;Description generated with very high confidence">
            <a:extLst>
              <a:ext uri="{FF2B5EF4-FFF2-40B4-BE49-F238E27FC236}">
                <a16:creationId xmlns:a16="http://schemas.microsoft.com/office/drawing/2014/main" id="{DD42D895-1B18-4414-A12C-D0FA931C67E1}"/>
              </a:ext>
            </a:extLst>
          </p:cNvPr>
          <p:cNvPicPr>
            <a:picLocks noChangeAspect="1"/>
          </p:cNvPicPr>
          <p:nvPr/>
        </p:nvPicPr>
        <p:blipFill>
          <a:blip r:embed="rId19"/>
          <a:stretch>
            <a:fillRect/>
          </a:stretch>
        </p:blipFill>
        <p:spPr>
          <a:xfrm>
            <a:off x="7196834" y="4618696"/>
            <a:ext cx="1552575" cy="742950"/>
          </a:xfrm>
          <a:prstGeom prst="rect">
            <a:avLst/>
          </a:prstGeom>
        </p:spPr>
      </p:pic>
      <p:pic>
        <p:nvPicPr>
          <p:cNvPr id="45" name="Picture 45" descr="A picture containing sitting, orange, red&#10;&#10;Description generated with very high confidence">
            <a:extLst>
              <a:ext uri="{FF2B5EF4-FFF2-40B4-BE49-F238E27FC236}">
                <a16:creationId xmlns:a16="http://schemas.microsoft.com/office/drawing/2014/main" id="{10162DBA-CC80-4F1F-AF69-651F917C9F3E}"/>
              </a:ext>
            </a:extLst>
          </p:cNvPr>
          <p:cNvPicPr>
            <a:picLocks noChangeAspect="1"/>
          </p:cNvPicPr>
          <p:nvPr/>
        </p:nvPicPr>
        <p:blipFill>
          <a:blip r:embed="rId20"/>
          <a:stretch>
            <a:fillRect/>
          </a:stretch>
        </p:blipFill>
        <p:spPr>
          <a:xfrm>
            <a:off x="143843" y="3331233"/>
            <a:ext cx="1471728" cy="1490313"/>
          </a:xfrm>
          <a:prstGeom prst="rect">
            <a:avLst/>
          </a:prstGeom>
        </p:spPr>
      </p:pic>
      <p:pic>
        <p:nvPicPr>
          <p:cNvPr id="47" name="Picture 47" descr="A close up of a logo&#10;&#10;Description generated with very high confidence">
            <a:extLst>
              <a:ext uri="{FF2B5EF4-FFF2-40B4-BE49-F238E27FC236}">
                <a16:creationId xmlns:a16="http://schemas.microsoft.com/office/drawing/2014/main" id="{65B0DBDA-4AD1-4F3A-A149-00A7CFE05F7E}"/>
              </a:ext>
            </a:extLst>
          </p:cNvPr>
          <p:cNvPicPr>
            <a:picLocks noChangeAspect="1"/>
          </p:cNvPicPr>
          <p:nvPr/>
        </p:nvPicPr>
        <p:blipFill>
          <a:blip r:embed="rId21"/>
          <a:stretch>
            <a:fillRect/>
          </a:stretch>
        </p:blipFill>
        <p:spPr>
          <a:xfrm>
            <a:off x="7055251" y="3865495"/>
            <a:ext cx="1916278" cy="737740"/>
          </a:xfrm>
          <a:prstGeom prst="rect">
            <a:avLst/>
          </a:prstGeom>
        </p:spPr>
      </p:pic>
      <p:pic>
        <p:nvPicPr>
          <p:cNvPr id="51" name="Picture 51" descr="A drawing of a cartoon character&#10;&#10;Description generated with high confidence">
            <a:extLst>
              <a:ext uri="{FF2B5EF4-FFF2-40B4-BE49-F238E27FC236}">
                <a16:creationId xmlns:a16="http://schemas.microsoft.com/office/drawing/2014/main" id="{DDFD7584-D91C-4755-964E-A865E6CB7E24}"/>
              </a:ext>
            </a:extLst>
          </p:cNvPr>
          <p:cNvPicPr>
            <a:picLocks noChangeAspect="1"/>
          </p:cNvPicPr>
          <p:nvPr/>
        </p:nvPicPr>
        <p:blipFill>
          <a:blip r:embed="rId22"/>
          <a:stretch>
            <a:fillRect/>
          </a:stretch>
        </p:blipFill>
        <p:spPr>
          <a:xfrm>
            <a:off x="7971573" y="1586726"/>
            <a:ext cx="1192563" cy="754258"/>
          </a:xfrm>
          <a:prstGeom prst="rect">
            <a:avLst/>
          </a:prstGeom>
        </p:spPr>
      </p:pic>
      <p:pic>
        <p:nvPicPr>
          <p:cNvPr id="53" name="Picture 53" descr="A picture containing drawing&#10;&#10;Description generated with very high confidence">
            <a:extLst>
              <a:ext uri="{FF2B5EF4-FFF2-40B4-BE49-F238E27FC236}">
                <a16:creationId xmlns:a16="http://schemas.microsoft.com/office/drawing/2014/main" id="{0D9F9992-830E-4467-BEB3-23C1DFCFC898}"/>
              </a:ext>
            </a:extLst>
          </p:cNvPr>
          <p:cNvPicPr>
            <a:picLocks noChangeAspect="1"/>
          </p:cNvPicPr>
          <p:nvPr/>
        </p:nvPicPr>
        <p:blipFill>
          <a:blip r:embed="rId23"/>
          <a:stretch>
            <a:fillRect/>
          </a:stretch>
        </p:blipFill>
        <p:spPr>
          <a:xfrm>
            <a:off x="1960446" y="5031562"/>
            <a:ext cx="1295400" cy="1304925"/>
          </a:xfrm>
          <a:prstGeom prst="rect">
            <a:avLst/>
          </a:prstGeom>
        </p:spPr>
      </p:pic>
      <p:pic>
        <p:nvPicPr>
          <p:cNvPr id="3" name="Picture 5" descr="A black sign with white text&#10;&#10;Description generated with high confidence">
            <a:extLst>
              <a:ext uri="{FF2B5EF4-FFF2-40B4-BE49-F238E27FC236}">
                <a16:creationId xmlns:a16="http://schemas.microsoft.com/office/drawing/2014/main" id="{8177013E-1922-423E-9FE3-0AB8785299DE}"/>
              </a:ext>
            </a:extLst>
          </p:cNvPr>
          <p:cNvPicPr>
            <a:picLocks noChangeAspect="1"/>
          </p:cNvPicPr>
          <p:nvPr/>
        </p:nvPicPr>
        <p:blipFill>
          <a:blip r:embed="rId24"/>
          <a:stretch>
            <a:fillRect/>
          </a:stretch>
        </p:blipFill>
        <p:spPr>
          <a:xfrm>
            <a:off x="2766741" y="4165874"/>
            <a:ext cx="2743200" cy="570641"/>
          </a:xfrm>
          <a:prstGeom prst="rect">
            <a:avLst/>
          </a:prstGeom>
        </p:spPr>
      </p:pic>
    </p:spTree>
    <p:extLst>
      <p:ext uri="{BB962C8B-B14F-4D97-AF65-F5344CB8AC3E}">
        <p14:creationId xmlns:p14="http://schemas.microsoft.com/office/powerpoint/2010/main" val="1898405742"/>
      </p:ext>
    </p:extLst>
  </p:cSld>
  <p:clrMapOvr>
    <a:masterClrMapping/>
  </p:clrMapOvr>
  <mc:AlternateContent xmlns:mc="http://schemas.openxmlformats.org/markup-compatibility/2006" xmlns:p14="http://schemas.microsoft.com/office/powerpoint/2010/main">
    <mc:Choice Requires="p14">
      <p:transition p14:dur="100" advClick="0" advTm="20000">
        <p:cut/>
      </p:transition>
    </mc:Choice>
    <mc:Fallback xmlns="">
      <p:transition advClick="0" advTm="20000">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812562" y="332051"/>
            <a:ext cx="9873796" cy="78399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243840" rtlCol="0" anchor="ctr" anchorCtr="0"/>
          <a:lstStyle/>
          <a:p>
            <a:pPr algn="r">
              <a:lnSpc>
                <a:spcPts val="3440"/>
              </a:lnSpc>
            </a:pPr>
            <a:endParaRPr lang="en-US" sz="3200" b="1" i="1" dirty="0">
              <a:solidFill>
                <a:schemeClr val="tx1"/>
              </a:solidFill>
              <a:latin typeface="Gandhi Sans"/>
              <a:cs typeface="Gandhi Sans"/>
            </a:endParaRPr>
          </a:p>
        </p:txBody>
      </p:sp>
      <p:pic>
        <p:nvPicPr>
          <p:cNvPr id="7" name="Picture 6" descr="BSUlogo.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729" y="5996880"/>
            <a:ext cx="1630140" cy="631456"/>
          </a:xfrm>
          <a:prstGeom prst="rect">
            <a:avLst/>
          </a:prstGeom>
        </p:spPr>
      </p:pic>
      <p:sp>
        <p:nvSpPr>
          <p:cNvPr id="8" name="Rectangle 7"/>
          <p:cNvSpPr/>
          <p:nvPr/>
        </p:nvSpPr>
        <p:spPr>
          <a:xfrm>
            <a:off x="18" y="1328505"/>
            <a:ext cx="12191999" cy="148959"/>
          </a:xfrm>
          <a:prstGeom prst="rect">
            <a:avLst/>
          </a:prstGeom>
          <a:solidFill>
            <a:srgbClr val="BE0003"/>
          </a:solidFill>
          <a:ln>
            <a:noFill/>
          </a:ln>
          <a:effectLst/>
        </p:spPr>
        <p:style>
          <a:lnRef idx="1">
            <a:schemeClr val="accent1"/>
          </a:lnRef>
          <a:fillRef idx="3">
            <a:schemeClr val="accent1"/>
          </a:fillRef>
          <a:effectRef idx="2">
            <a:schemeClr val="accent1"/>
          </a:effectRef>
          <a:fontRef idx="minor">
            <a:schemeClr val="lt1"/>
          </a:fontRef>
        </p:style>
        <p:txBody>
          <a:bodyPr lIns="243840" rtlCol="0" anchor="ctr" anchorCtr="0">
            <a:noAutofit/>
          </a:bodyPr>
          <a:lstStyle/>
          <a:p>
            <a:pPr algn="ctr"/>
            <a:endParaRPr lang="en-US" sz="3200" b="1" i="1" spc="67" dirty="0">
              <a:solidFill>
                <a:srgbClr val="BE0003"/>
              </a:solidFill>
              <a:latin typeface="Gandhi Sans"/>
              <a:cs typeface="Gandhi Sans"/>
            </a:endParaRPr>
          </a:p>
        </p:txBody>
      </p:sp>
      <p:cxnSp>
        <p:nvCxnSpPr>
          <p:cNvPr id="9" name="Straight Connector 8"/>
          <p:cNvCxnSpPr/>
          <p:nvPr/>
        </p:nvCxnSpPr>
        <p:spPr>
          <a:xfrm>
            <a:off x="0" y="1272988"/>
            <a:ext cx="12192000" cy="0"/>
          </a:xfrm>
          <a:prstGeom prst="line">
            <a:avLst/>
          </a:prstGeom>
          <a:ln w="38100" cmpd="sng">
            <a:solidFill>
              <a:srgbClr val="BE0003"/>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b="29096"/>
          <a:stretch/>
        </p:blipFill>
        <p:spPr>
          <a:xfrm>
            <a:off x="6819832" y="2107911"/>
            <a:ext cx="5262840" cy="4751679"/>
          </a:xfrm>
          <a:prstGeom prst="rect">
            <a:avLst/>
          </a:prstGeom>
          <a:noFill/>
        </p:spPr>
      </p:pic>
      <p:sp>
        <p:nvSpPr>
          <p:cNvPr id="4" name="Title 3"/>
          <p:cNvSpPr>
            <a:spLocks noGrp="1"/>
          </p:cNvSpPr>
          <p:nvPr>
            <p:ph type="title"/>
          </p:nvPr>
        </p:nvSpPr>
        <p:spPr/>
        <p:txBody>
          <a:bodyPr/>
          <a:lstStyle/>
          <a:p>
            <a:r>
              <a:rPr lang="en-US" dirty="0"/>
              <a:t>Social Sciences</a:t>
            </a:r>
          </a:p>
        </p:txBody>
      </p:sp>
      <p:sp>
        <p:nvSpPr>
          <p:cNvPr id="16" name="Content Placeholder 15">
            <a:extLst>
              <a:ext uri="{FF2B5EF4-FFF2-40B4-BE49-F238E27FC236}">
                <a16:creationId xmlns:a16="http://schemas.microsoft.com/office/drawing/2014/main" id="{43B38288-28B9-4908-872A-A9258AABCFD1}"/>
              </a:ext>
            </a:extLst>
          </p:cNvPr>
          <p:cNvSpPr>
            <a:spLocks noGrp="1"/>
          </p:cNvSpPr>
          <p:nvPr>
            <p:ph idx="1"/>
          </p:nvPr>
        </p:nvSpPr>
        <p:spPr/>
        <p:txBody>
          <a:bodyPr/>
          <a:lstStyle/>
          <a:p>
            <a:r>
              <a:rPr lang="en-US" dirty="0"/>
              <a:t>Histories of collaborations</a:t>
            </a:r>
          </a:p>
          <a:p>
            <a:r>
              <a:rPr lang="en-US" dirty="0"/>
              <a:t>Holism and cultural relativism</a:t>
            </a:r>
          </a:p>
          <a:p>
            <a:r>
              <a:rPr lang="en-US" dirty="0"/>
              <a:t>When community engagement is designed with multiple goals in mind, the challenges for implementation are outweighed by the multiplicity of benefits for individuals, programs, and institutions. </a:t>
            </a:r>
          </a:p>
          <a:p>
            <a:endParaRPr lang="en-US" dirty="0"/>
          </a:p>
        </p:txBody>
      </p:sp>
    </p:spTree>
    <p:extLst>
      <p:ext uri="{BB962C8B-B14F-4D97-AF65-F5344CB8AC3E}">
        <p14:creationId xmlns:p14="http://schemas.microsoft.com/office/powerpoint/2010/main" val="3278985393"/>
      </p:ext>
    </p:extLst>
  </p:cSld>
  <p:clrMapOvr>
    <a:masterClrMapping/>
  </p:clrMapOvr>
  <mc:AlternateContent xmlns:mc="http://schemas.openxmlformats.org/markup-compatibility/2006" xmlns:p14="http://schemas.microsoft.com/office/powerpoint/2010/main">
    <mc:Choice Requires="p14">
      <p:transition p14:dur="100" advClick="0" advTm="20000">
        <p:cut/>
      </p:transition>
    </mc:Choice>
    <mc:Fallback xmlns="">
      <p:transition advClick="0" advTm="20000">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812562" y="332051"/>
            <a:ext cx="9873796" cy="78399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243840" rtlCol="0" anchor="ctr" anchorCtr="0"/>
          <a:lstStyle/>
          <a:p>
            <a:pPr algn="r">
              <a:lnSpc>
                <a:spcPts val="3440"/>
              </a:lnSpc>
            </a:pPr>
            <a:endParaRPr lang="en-US" sz="3200" b="1" i="1" dirty="0">
              <a:solidFill>
                <a:schemeClr val="tx1"/>
              </a:solidFill>
              <a:latin typeface="Gandhi Sans"/>
              <a:cs typeface="Gandhi Sans"/>
            </a:endParaRPr>
          </a:p>
        </p:txBody>
      </p:sp>
      <p:pic>
        <p:nvPicPr>
          <p:cNvPr id="7" name="Picture 6" descr="BSUlogo.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729" y="5996880"/>
            <a:ext cx="1630140" cy="631456"/>
          </a:xfrm>
          <a:prstGeom prst="rect">
            <a:avLst/>
          </a:prstGeom>
        </p:spPr>
      </p:pic>
      <p:sp>
        <p:nvSpPr>
          <p:cNvPr id="8" name="Rectangle 7"/>
          <p:cNvSpPr/>
          <p:nvPr/>
        </p:nvSpPr>
        <p:spPr>
          <a:xfrm>
            <a:off x="18" y="1328505"/>
            <a:ext cx="12191999" cy="148959"/>
          </a:xfrm>
          <a:prstGeom prst="rect">
            <a:avLst/>
          </a:prstGeom>
          <a:solidFill>
            <a:srgbClr val="BE0003"/>
          </a:solidFill>
          <a:ln>
            <a:noFill/>
          </a:ln>
          <a:effectLst/>
        </p:spPr>
        <p:style>
          <a:lnRef idx="1">
            <a:schemeClr val="accent1"/>
          </a:lnRef>
          <a:fillRef idx="3">
            <a:schemeClr val="accent1"/>
          </a:fillRef>
          <a:effectRef idx="2">
            <a:schemeClr val="accent1"/>
          </a:effectRef>
          <a:fontRef idx="minor">
            <a:schemeClr val="lt1"/>
          </a:fontRef>
        </p:style>
        <p:txBody>
          <a:bodyPr lIns="243840" rtlCol="0" anchor="ctr" anchorCtr="0">
            <a:noAutofit/>
          </a:bodyPr>
          <a:lstStyle/>
          <a:p>
            <a:pPr algn="ctr"/>
            <a:endParaRPr lang="en-US" sz="3200" b="1" i="1" spc="67" dirty="0">
              <a:solidFill>
                <a:srgbClr val="BE0003"/>
              </a:solidFill>
              <a:latin typeface="Gandhi Sans"/>
              <a:cs typeface="Gandhi Sans"/>
            </a:endParaRPr>
          </a:p>
        </p:txBody>
      </p:sp>
      <p:cxnSp>
        <p:nvCxnSpPr>
          <p:cNvPr id="9" name="Straight Connector 8"/>
          <p:cNvCxnSpPr/>
          <p:nvPr/>
        </p:nvCxnSpPr>
        <p:spPr>
          <a:xfrm>
            <a:off x="0" y="1272988"/>
            <a:ext cx="12192000" cy="0"/>
          </a:xfrm>
          <a:prstGeom prst="line">
            <a:avLst/>
          </a:prstGeom>
          <a:ln w="38100" cmpd="sng">
            <a:solidFill>
              <a:srgbClr val="BE0003"/>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b="29096"/>
          <a:stretch/>
        </p:blipFill>
        <p:spPr>
          <a:xfrm>
            <a:off x="6819832" y="2107911"/>
            <a:ext cx="5262840" cy="4751679"/>
          </a:xfrm>
          <a:prstGeom prst="rect">
            <a:avLst/>
          </a:prstGeom>
          <a:noFill/>
        </p:spPr>
      </p:pic>
      <p:sp>
        <p:nvSpPr>
          <p:cNvPr id="4" name="Title 3"/>
          <p:cNvSpPr>
            <a:spLocks noGrp="1"/>
          </p:cNvSpPr>
          <p:nvPr>
            <p:ph type="title"/>
          </p:nvPr>
        </p:nvSpPr>
        <p:spPr/>
        <p:txBody>
          <a:bodyPr/>
          <a:lstStyle/>
          <a:p>
            <a:endParaRPr lang="en-US" dirty="0"/>
          </a:p>
        </p:txBody>
      </p:sp>
      <p:graphicFrame>
        <p:nvGraphicFramePr>
          <p:cNvPr id="17" name="Content Placeholder 3"/>
          <p:cNvGraphicFramePr>
            <a:graphicFrameLocks noGrp="1"/>
          </p:cNvGraphicFramePr>
          <p:nvPr>
            <p:ph idx="1"/>
            <p:extLst>
              <p:ext uri="{D42A27DB-BD31-4B8C-83A1-F6EECF244321}">
                <p14:modId xmlns:p14="http://schemas.microsoft.com/office/powerpoint/2010/main" val="2261889091"/>
              </p:ext>
            </p:extLst>
          </p:nvPr>
        </p:nvGraphicFramePr>
        <p:xfrm>
          <a:off x="314324" y="324373"/>
          <a:ext cx="11597951" cy="55868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590460092"/>
      </p:ext>
    </p:extLst>
  </p:cSld>
  <p:clrMapOvr>
    <a:masterClrMapping/>
  </p:clrMapOvr>
  <mc:AlternateContent xmlns:mc="http://schemas.openxmlformats.org/markup-compatibility/2006" xmlns:p14="http://schemas.microsoft.com/office/powerpoint/2010/main">
    <mc:Choice Requires="p14">
      <p:transition p14:dur="100" advClick="0" advTm="20000">
        <p:cut/>
      </p:transition>
    </mc:Choice>
    <mc:Fallback xmlns="">
      <p:transition advClick="0" advTm="20000">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812562" y="332051"/>
            <a:ext cx="9873796" cy="78399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243840" rtlCol="0" anchor="ctr" anchorCtr="0"/>
          <a:lstStyle/>
          <a:p>
            <a:pPr algn="r">
              <a:lnSpc>
                <a:spcPts val="3440"/>
              </a:lnSpc>
            </a:pPr>
            <a:endParaRPr lang="en-US" sz="3200" b="1" i="1" dirty="0">
              <a:solidFill>
                <a:schemeClr val="tx1"/>
              </a:solidFill>
              <a:latin typeface="Gandhi Sans"/>
              <a:cs typeface="Gandhi Sans"/>
            </a:endParaRPr>
          </a:p>
        </p:txBody>
      </p:sp>
      <p:pic>
        <p:nvPicPr>
          <p:cNvPr id="7" name="Picture 6" descr="BSUlogo.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729" y="5996880"/>
            <a:ext cx="1630140" cy="631456"/>
          </a:xfrm>
          <a:prstGeom prst="rect">
            <a:avLst/>
          </a:prstGeom>
        </p:spPr>
      </p:pic>
      <p:sp>
        <p:nvSpPr>
          <p:cNvPr id="8" name="Rectangle 7"/>
          <p:cNvSpPr/>
          <p:nvPr/>
        </p:nvSpPr>
        <p:spPr>
          <a:xfrm>
            <a:off x="18" y="1328505"/>
            <a:ext cx="12191999" cy="148959"/>
          </a:xfrm>
          <a:prstGeom prst="rect">
            <a:avLst/>
          </a:prstGeom>
          <a:solidFill>
            <a:srgbClr val="BE0003"/>
          </a:solidFill>
          <a:ln>
            <a:noFill/>
          </a:ln>
          <a:effectLst/>
        </p:spPr>
        <p:style>
          <a:lnRef idx="1">
            <a:schemeClr val="accent1"/>
          </a:lnRef>
          <a:fillRef idx="3">
            <a:schemeClr val="accent1"/>
          </a:fillRef>
          <a:effectRef idx="2">
            <a:schemeClr val="accent1"/>
          </a:effectRef>
          <a:fontRef idx="minor">
            <a:schemeClr val="lt1"/>
          </a:fontRef>
        </p:style>
        <p:txBody>
          <a:bodyPr lIns="243840" rtlCol="0" anchor="ctr" anchorCtr="0">
            <a:noAutofit/>
          </a:bodyPr>
          <a:lstStyle/>
          <a:p>
            <a:pPr algn="ctr"/>
            <a:endParaRPr lang="en-US" sz="3200" b="1" i="1" spc="67" dirty="0">
              <a:solidFill>
                <a:srgbClr val="BE0003"/>
              </a:solidFill>
              <a:latin typeface="Gandhi Sans"/>
              <a:cs typeface="Gandhi Sans"/>
            </a:endParaRPr>
          </a:p>
        </p:txBody>
      </p:sp>
      <p:cxnSp>
        <p:nvCxnSpPr>
          <p:cNvPr id="9" name="Straight Connector 8"/>
          <p:cNvCxnSpPr/>
          <p:nvPr/>
        </p:nvCxnSpPr>
        <p:spPr>
          <a:xfrm>
            <a:off x="0" y="1272988"/>
            <a:ext cx="12192000" cy="0"/>
          </a:xfrm>
          <a:prstGeom prst="line">
            <a:avLst/>
          </a:prstGeom>
          <a:ln w="38100" cmpd="sng">
            <a:solidFill>
              <a:srgbClr val="BE0003"/>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b="29096"/>
          <a:stretch/>
        </p:blipFill>
        <p:spPr>
          <a:xfrm>
            <a:off x="6819832" y="2107911"/>
            <a:ext cx="5262840" cy="4751679"/>
          </a:xfrm>
          <a:prstGeom prst="rect">
            <a:avLst/>
          </a:prstGeom>
          <a:noFill/>
        </p:spPr>
      </p:pic>
      <p:sp>
        <p:nvSpPr>
          <p:cNvPr id="4" name="Title 3"/>
          <p:cNvSpPr>
            <a:spLocks noGrp="1"/>
          </p:cNvSpPr>
          <p:nvPr>
            <p:ph type="title"/>
          </p:nvPr>
        </p:nvSpPr>
        <p:spPr/>
        <p:txBody>
          <a:bodyPr/>
          <a:lstStyle/>
          <a:p>
            <a:r>
              <a:rPr lang="en-US" dirty="0"/>
              <a:t>Holistic Inputs= Holistic Outputs</a:t>
            </a:r>
          </a:p>
        </p:txBody>
      </p:sp>
      <p:sp>
        <p:nvSpPr>
          <p:cNvPr id="2" name="Content Placeholder 1"/>
          <p:cNvSpPr>
            <a:spLocks noGrp="1"/>
          </p:cNvSpPr>
          <p:nvPr>
            <p:ph sz="half" idx="1"/>
          </p:nvPr>
        </p:nvSpPr>
        <p:spPr>
          <a:xfrm>
            <a:off x="838200" y="1825625"/>
            <a:ext cx="3062288" cy="4351338"/>
          </a:xfrm>
        </p:spPr>
        <p:txBody>
          <a:bodyPr/>
          <a:lstStyle/>
          <a:p>
            <a:pPr marL="0" indent="0">
              <a:buNone/>
            </a:pPr>
            <a:r>
              <a:rPr lang="en-US" dirty="0"/>
              <a:t>Research</a:t>
            </a:r>
          </a:p>
          <a:p>
            <a:r>
              <a:rPr lang="en-US" dirty="0"/>
              <a:t>Survey responses (data)</a:t>
            </a:r>
          </a:p>
          <a:p>
            <a:r>
              <a:rPr lang="en-US" dirty="0"/>
              <a:t>Conference presentations</a:t>
            </a:r>
          </a:p>
          <a:p>
            <a:r>
              <a:rPr lang="en-US" dirty="0"/>
              <a:t>Publications </a:t>
            </a:r>
          </a:p>
        </p:txBody>
      </p:sp>
      <p:sp>
        <p:nvSpPr>
          <p:cNvPr id="12" name="Content Placeholder 1"/>
          <p:cNvSpPr>
            <a:spLocks noGrp="1"/>
          </p:cNvSpPr>
          <p:nvPr>
            <p:ph sz="half" idx="1"/>
          </p:nvPr>
        </p:nvSpPr>
        <p:spPr>
          <a:xfrm>
            <a:off x="4548183" y="1820864"/>
            <a:ext cx="3062288" cy="4351337"/>
          </a:xfrm>
        </p:spPr>
        <p:txBody>
          <a:bodyPr/>
          <a:lstStyle/>
          <a:p>
            <a:pPr marL="0" indent="0">
              <a:buNone/>
            </a:pPr>
            <a:r>
              <a:rPr lang="en-US" dirty="0"/>
              <a:t>Teaching</a:t>
            </a:r>
          </a:p>
          <a:p>
            <a:r>
              <a:rPr lang="en-US" dirty="0"/>
              <a:t>Reflection essays (data)</a:t>
            </a:r>
          </a:p>
          <a:p>
            <a:r>
              <a:rPr lang="en-US" dirty="0"/>
              <a:t>Conference presentations</a:t>
            </a:r>
          </a:p>
          <a:p>
            <a:r>
              <a:rPr lang="en-US" dirty="0"/>
              <a:t>Publications</a:t>
            </a:r>
          </a:p>
        </p:txBody>
      </p:sp>
      <p:sp>
        <p:nvSpPr>
          <p:cNvPr id="13" name="Content Placeholder 1"/>
          <p:cNvSpPr>
            <a:spLocks noGrp="1"/>
          </p:cNvSpPr>
          <p:nvPr>
            <p:ph sz="half" idx="1"/>
          </p:nvPr>
        </p:nvSpPr>
        <p:spPr>
          <a:xfrm>
            <a:off x="8215324" y="1773236"/>
            <a:ext cx="3062288" cy="4351337"/>
          </a:xfrm>
        </p:spPr>
        <p:txBody>
          <a:bodyPr/>
          <a:lstStyle/>
          <a:p>
            <a:pPr marL="0" indent="0">
              <a:buNone/>
            </a:pPr>
            <a:r>
              <a:rPr lang="en-US" dirty="0"/>
              <a:t>Service</a:t>
            </a:r>
          </a:p>
          <a:p>
            <a:r>
              <a:rPr lang="en-US" dirty="0"/>
              <a:t>Community conversations and use of data</a:t>
            </a:r>
          </a:p>
          <a:p>
            <a:r>
              <a:rPr lang="en-US" dirty="0"/>
              <a:t>Conference presentations</a:t>
            </a:r>
          </a:p>
        </p:txBody>
      </p:sp>
    </p:spTree>
    <p:extLst>
      <p:ext uri="{BB962C8B-B14F-4D97-AF65-F5344CB8AC3E}">
        <p14:creationId xmlns:p14="http://schemas.microsoft.com/office/powerpoint/2010/main" val="4087199583"/>
      </p:ext>
    </p:extLst>
  </p:cSld>
  <p:clrMapOvr>
    <a:masterClrMapping/>
  </p:clrMapOvr>
  <mc:AlternateContent xmlns:mc="http://schemas.openxmlformats.org/markup-compatibility/2006" xmlns:p14="http://schemas.microsoft.com/office/powerpoint/2010/main">
    <mc:Choice Requires="p14">
      <p:transition p14:dur="100" advClick="0" advTm="20000">
        <p:cut/>
      </p:transition>
    </mc:Choice>
    <mc:Fallback xmlns="">
      <p:transition advClick="0" advTm="20000">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812562" y="332051"/>
            <a:ext cx="9873796" cy="78399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243840" rtlCol="0" anchor="ctr" anchorCtr="0"/>
          <a:lstStyle/>
          <a:p>
            <a:pPr algn="r">
              <a:lnSpc>
                <a:spcPts val="3440"/>
              </a:lnSpc>
            </a:pPr>
            <a:endParaRPr lang="en-US" sz="3200" b="1" i="1" dirty="0">
              <a:solidFill>
                <a:schemeClr val="tx1"/>
              </a:solidFill>
              <a:latin typeface="Gandhi Sans"/>
              <a:cs typeface="Gandhi Sans"/>
            </a:endParaRPr>
          </a:p>
        </p:txBody>
      </p:sp>
      <p:pic>
        <p:nvPicPr>
          <p:cNvPr id="7" name="Picture 6" descr="BSUlogo.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729" y="5996880"/>
            <a:ext cx="1630140" cy="631456"/>
          </a:xfrm>
          <a:prstGeom prst="rect">
            <a:avLst/>
          </a:prstGeom>
        </p:spPr>
      </p:pic>
      <p:sp>
        <p:nvSpPr>
          <p:cNvPr id="8" name="Rectangle 7"/>
          <p:cNvSpPr/>
          <p:nvPr/>
        </p:nvSpPr>
        <p:spPr>
          <a:xfrm>
            <a:off x="18" y="1328505"/>
            <a:ext cx="12191999" cy="148959"/>
          </a:xfrm>
          <a:prstGeom prst="rect">
            <a:avLst/>
          </a:prstGeom>
          <a:solidFill>
            <a:srgbClr val="BE0003"/>
          </a:solidFill>
          <a:ln>
            <a:noFill/>
          </a:ln>
          <a:effectLst/>
        </p:spPr>
        <p:style>
          <a:lnRef idx="1">
            <a:schemeClr val="accent1"/>
          </a:lnRef>
          <a:fillRef idx="3">
            <a:schemeClr val="accent1"/>
          </a:fillRef>
          <a:effectRef idx="2">
            <a:schemeClr val="accent1"/>
          </a:effectRef>
          <a:fontRef idx="minor">
            <a:schemeClr val="lt1"/>
          </a:fontRef>
        </p:style>
        <p:txBody>
          <a:bodyPr lIns="243840" rtlCol="0" anchor="ctr" anchorCtr="0">
            <a:noAutofit/>
          </a:bodyPr>
          <a:lstStyle/>
          <a:p>
            <a:pPr algn="ctr"/>
            <a:endParaRPr lang="en-US" sz="3200" b="1" i="1" spc="67" dirty="0">
              <a:solidFill>
                <a:srgbClr val="BE0003"/>
              </a:solidFill>
              <a:latin typeface="Gandhi Sans"/>
              <a:cs typeface="Gandhi Sans"/>
            </a:endParaRPr>
          </a:p>
        </p:txBody>
      </p:sp>
      <p:cxnSp>
        <p:nvCxnSpPr>
          <p:cNvPr id="9" name="Straight Connector 8"/>
          <p:cNvCxnSpPr/>
          <p:nvPr/>
        </p:nvCxnSpPr>
        <p:spPr>
          <a:xfrm>
            <a:off x="0" y="1272988"/>
            <a:ext cx="12192000" cy="0"/>
          </a:xfrm>
          <a:prstGeom prst="line">
            <a:avLst/>
          </a:prstGeom>
          <a:ln w="38100" cmpd="sng">
            <a:solidFill>
              <a:srgbClr val="BE0003"/>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b="29096"/>
          <a:stretch/>
        </p:blipFill>
        <p:spPr>
          <a:xfrm>
            <a:off x="6819832" y="2107911"/>
            <a:ext cx="5262840" cy="4751679"/>
          </a:xfrm>
          <a:prstGeom prst="rect">
            <a:avLst/>
          </a:prstGeom>
          <a:noFill/>
        </p:spPr>
      </p:pic>
      <p:sp>
        <p:nvSpPr>
          <p:cNvPr id="4" name="Title 3"/>
          <p:cNvSpPr>
            <a:spLocks noGrp="1"/>
          </p:cNvSpPr>
          <p:nvPr>
            <p:ph type="title"/>
          </p:nvPr>
        </p:nvSpPr>
        <p:spPr/>
        <p:txBody>
          <a:bodyPr/>
          <a:lstStyle/>
          <a:p>
            <a:r>
              <a:rPr lang="en-US" dirty="0"/>
              <a:t>Reflections: Challenges and Opportunities</a:t>
            </a:r>
          </a:p>
        </p:txBody>
      </p:sp>
      <p:sp>
        <p:nvSpPr>
          <p:cNvPr id="5" name="Content Placeholder 4"/>
          <p:cNvSpPr>
            <a:spLocks noGrp="1"/>
          </p:cNvSpPr>
          <p:nvPr>
            <p:ph idx="1"/>
          </p:nvPr>
        </p:nvSpPr>
        <p:spPr/>
        <p:txBody>
          <a:bodyPr vert="horz" lIns="91440" tIns="45720" rIns="91440" bIns="45720" rtlCol="0" anchor="t">
            <a:normAutofit/>
          </a:bodyPr>
          <a:lstStyle/>
          <a:p>
            <a:r>
              <a:rPr lang="en-US" dirty="0"/>
              <a:t>What is YOUR starting point?</a:t>
            </a:r>
          </a:p>
          <a:p>
            <a:r>
              <a:rPr lang="en-US" dirty="0"/>
              <a:t>What will hold you/your constituents back?</a:t>
            </a:r>
          </a:p>
          <a:p>
            <a:r>
              <a:rPr lang="en-US" dirty="0"/>
              <a:t>What do you need to achieve success?</a:t>
            </a:r>
          </a:p>
          <a:p>
            <a:r>
              <a:rPr lang="en-US" dirty="0">
                <a:cs typeface="Calibri" panose="020F0502020204030204"/>
              </a:rPr>
              <a:t>How does what you take from your community partner get re-invested and returned to your community partner? </a:t>
            </a:r>
          </a:p>
          <a:p>
            <a:r>
              <a:rPr lang="en-US" dirty="0">
                <a:cs typeface="Calibri" panose="020F0502020204030204"/>
              </a:rPr>
              <a:t>Are you collaborative in this engagement? </a:t>
            </a:r>
          </a:p>
          <a:p>
            <a:endParaRPr lang="en-US" dirty="0">
              <a:cs typeface="Calibri" panose="020F0502020204030204"/>
            </a:endParaRPr>
          </a:p>
        </p:txBody>
      </p:sp>
    </p:spTree>
    <p:extLst>
      <p:ext uri="{BB962C8B-B14F-4D97-AF65-F5344CB8AC3E}">
        <p14:creationId xmlns:p14="http://schemas.microsoft.com/office/powerpoint/2010/main" val="3133520125"/>
      </p:ext>
    </p:extLst>
  </p:cSld>
  <p:clrMapOvr>
    <a:masterClrMapping/>
  </p:clrMapOvr>
  <mc:AlternateContent xmlns:mc="http://schemas.openxmlformats.org/markup-compatibility/2006" xmlns:p14="http://schemas.microsoft.com/office/powerpoint/2010/main">
    <mc:Choice Requires="p14">
      <p:transition p14:dur="100" advClick="0" advTm="20000">
        <p:cut/>
      </p:transition>
    </mc:Choice>
    <mc:Fallback xmlns="">
      <p:transition advClick="0" advTm="20000">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812562" y="332051"/>
            <a:ext cx="9873796" cy="78399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243840" rtlCol="0" anchor="ctr" anchorCtr="0"/>
          <a:lstStyle/>
          <a:p>
            <a:pPr algn="r">
              <a:lnSpc>
                <a:spcPts val="3440"/>
              </a:lnSpc>
            </a:pPr>
            <a:endParaRPr lang="en-US" sz="3200" b="1" i="1" dirty="0">
              <a:solidFill>
                <a:schemeClr val="tx1"/>
              </a:solidFill>
              <a:latin typeface="Gandhi Sans"/>
              <a:cs typeface="Gandhi Sans"/>
            </a:endParaRPr>
          </a:p>
        </p:txBody>
      </p:sp>
      <p:pic>
        <p:nvPicPr>
          <p:cNvPr id="7" name="Picture 6" descr="BSUlogo.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729" y="5996880"/>
            <a:ext cx="1630140" cy="631456"/>
          </a:xfrm>
          <a:prstGeom prst="rect">
            <a:avLst/>
          </a:prstGeom>
        </p:spPr>
      </p:pic>
      <p:sp>
        <p:nvSpPr>
          <p:cNvPr id="8" name="Rectangle 7"/>
          <p:cNvSpPr/>
          <p:nvPr/>
        </p:nvSpPr>
        <p:spPr>
          <a:xfrm>
            <a:off x="18" y="1328505"/>
            <a:ext cx="12191999" cy="148959"/>
          </a:xfrm>
          <a:prstGeom prst="rect">
            <a:avLst/>
          </a:prstGeom>
          <a:solidFill>
            <a:srgbClr val="BE0003"/>
          </a:solidFill>
          <a:ln>
            <a:noFill/>
          </a:ln>
          <a:effectLst/>
        </p:spPr>
        <p:style>
          <a:lnRef idx="1">
            <a:schemeClr val="accent1"/>
          </a:lnRef>
          <a:fillRef idx="3">
            <a:schemeClr val="accent1"/>
          </a:fillRef>
          <a:effectRef idx="2">
            <a:schemeClr val="accent1"/>
          </a:effectRef>
          <a:fontRef idx="minor">
            <a:schemeClr val="lt1"/>
          </a:fontRef>
        </p:style>
        <p:txBody>
          <a:bodyPr lIns="243840" rtlCol="0" anchor="ctr" anchorCtr="0">
            <a:noAutofit/>
          </a:bodyPr>
          <a:lstStyle/>
          <a:p>
            <a:pPr algn="ctr"/>
            <a:endParaRPr lang="en-US" sz="3200" b="1" i="1" spc="67" dirty="0">
              <a:solidFill>
                <a:srgbClr val="BE0003"/>
              </a:solidFill>
              <a:latin typeface="Gandhi Sans"/>
              <a:cs typeface="Gandhi Sans"/>
            </a:endParaRPr>
          </a:p>
        </p:txBody>
      </p:sp>
      <p:cxnSp>
        <p:nvCxnSpPr>
          <p:cNvPr id="9" name="Straight Connector 8"/>
          <p:cNvCxnSpPr/>
          <p:nvPr/>
        </p:nvCxnSpPr>
        <p:spPr>
          <a:xfrm>
            <a:off x="0" y="1272988"/>
            <a:ext cx="12192000" cy="0"/>
          </a:xfrm>
          <a:prstGeom prst="line">
            <a:avLst/>
          </a:prstGeom>
          <a:ln w="38100" cmpd="sng">
            <a:solidFill>
              <a:srgbClr val="BE0003"/>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b="29096"/>
          <a:stretch/>
        </p:blipFill>
        <p:spPr>
          <a:xfrm>
            <a:off x="6819832" y="2107911"/>
            <a:ext cx="5262840" cy="4751679"/>
          </a:xfrm>
          <a:prstGeom prst="rect">
            <a:avLst/>
          </a:prstGeom>
          <a:noFill/>
        </p:spPr>
      </p:pic>
      <p:sp>
        <p:nvSpPr>
          <p:cNvPr id="17" name="Title 16"/>
          <p:cNvSpPr>
            <a:spLocks noGrp="1"/>
          </p:cNvSpPr>
          <p:nvPr>
            <p:ph type="title"/>
          </p:nvPr>
        </p:nvSpPr>
        <p:spPr/>
        <p:txBody>
          <a:bodyPr/>
          <a:lstStyle/>
          <a:p>
            <a:pPr algn="r"/>
            <a:r>
              <a:rPr lang="en-US" dirty="0"/>
              <a:t>What are the next steps?</a:t>
            </a:r>
          </a:p>
        </p:txBody>
      </p:sp>
      <p:sp>
        <p:nvSpPr>
          <p:cNvPr id="19" name="Content Placeholder 18"/>
          <p:cNvSpPr>
            <a:spLocks noGrp="1"/>
          </p:cNvSpPr>
          <p:nvPr>
            <p:ph idx="1"/>
          </p:nvPr>
        </p:nvSpPr>
        <p:spPr>
          <a:xfrm>
            <a:off x="4686300" y="1825625"/>
            <a:ext cx="6667500" cy="4351338"/>
          </a:xfrm>
        </p:spPr>
        <p:txBody>
          <a:bodyPr/>
          <a:lstStyle/>
          <a:p>
            <a:r>
              <a:rPr lang="en-US" dirty="0"/>
              <a:t>Identify three assets or sources of support for community engaged scholarship.</a:t>
            </a:r>
          </a:p>
          <a:p>
            <a:endParaRPr lang="en-US" dirty="0"/>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537" y="406176"/>
            <a:ext cx="4111228" cy="6176493"/>
          </a:xfrm>
          <a:prstGeom prst="rect">
            <a:avLst/>
          </a:prstGeom>
        </p:spPr>
      </p:pic>
    </p:spTree>
    <p:extLst>
      <p:ext uri="{BB962C8B-B14F-4D97-AF65-F5344CB8AC3E}">
        <p14:creationId xmlns:p14="http://schemas.microsoft.com/office/powerpoint/2010/main" val="1418403739"/>
      </p:ext>
    </p:extLst>
  </p:cSld>
  <p:clrMapOvr>
    <a:masterClrMapping/>
  </p:clrMapOvr>
  <mc:AlternateContent xmlns:mc="http://schemas.openxmlformats.org/markup-compatibility/2006" xmlns:p14="http://schemas.microsoft.com/office/powerpoint/2010/main">
    <mc:Choice Requires="p14">
      <p:transition p14:dur="100" advClick="0" advTm="20000">
        <p:cut/>
      </p:transition>
    </mc:Choice>
    <mc:Fallback xmlns="">
      <p:transition advClick="0" advTm="20000">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4BCB1-55A4-4C73-88AE-6B1821BDFD24}"/>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8CD86327-E5EC-4327-95F8-E6D8A4178458}"/>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042059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812562" y="332051"/>
            <a:ext cx="9873796" cy="78399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243840" rtlCol="0" anchor="ctr" anchorCtr="0"/>
          <a:lstStyle/>
          <a:p>
            <a:pPr algn="r">
              <a:lnSpc>
                <a:spcPts val="3440"/>
              </a:lnSpc>
            </a:pPr>
            <a:endParaRPr lang="en-US" sz="3200" b="1" i="1" dirty="0">
              <a:solidFill>
                <a:schemeClr val="tx1"/>
              </a:solidFill>
              <a:latin typeface="Gandhi Sans"/>
              <a:cs typeface="Gandhi Sans"/>
            </a:endParaRPr>
          </a:p>
        </p:txBody>
      </p:sp>
      <p:pic>
        <p:nvPicPr>
          <p:cNvPr id="7" name="Picture 6" descr="BSUlogo.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729" y="5996880"/>
            <a:ext cx="1630140" cy="631456"/>
          </a:xfrm>
          <a:prstGeom prst="rect">
            <a:avLst/>
          </a:prstGeom>
        </p:spPr>
      </p:pic>
      <p:sp>
        <p:nvSpPr>
          <p:cNvPr id="8" name="Rectangle 7"/>
          <p:cNvSpPr/>
          <p:nvPr/>
        </p:nvSpPr>
        <p:spPr>
          <a:xfrm>
            <a:off x="18" y="1328505"/>
            <a:ext cx="12191999" cy="148959"/>
          </a:xfrm>
          <a:prstGeom prst="rect">
            <a:avLst/>
          </a:prstGeom>
          <a:solidFill>
            <a:srgbClr val="BE0003"/>
          </a:solidFill>
          <a:ln>
            <a:noFill/>
          </a:ln>
          <a:effectLst/>
        </p:spPr>
        <p:style>
          <a:lnRef idx="1">
            <a:schemeClr val="accent1"/>
          </a:lnRef>
          <a:fillRef idx="3">
            <a:schemeClr val="accent1"/>
          </a:fillRef>
          <a:effectRef idx="2">
            <a:schemeClr val="accent1"/>
          </a:effectRef>
          <a:fontRef idx="minor">
            <a:schemeClr val="lt1"/>
          </a:fontRef>
        </p:style>
        <p:txBody>
          <a:bodyPr lIns="243840" rtlCol="0" anchor="ctr" anchorCtr="0">
            <a:noAutofit/>
          </a:bodyPr>
          <a:lstStyle/>
          <a:p>
            <a:pPr algn="ctr"/>
            <a:endParaRPr lang="en-US" sz="3200" b="1" i="1" spc="67" dirty="0">
              <a:solidFill>
                <a:srgbClr val="BE0003"/>
              </a:solidFill>
              <a:latin typeface="Gandhi Sans"/>
              <a:cs typeface="Gandhi Sans"/>
            </a:endParaRPr>
          </a:p>
        </p:txBody>
      </p:sp>
      <p:cxnSp>
        <p:nvCxnSpPr>
          <p:cNvPr id="9" name="Straight Connector 8"/>
          <p:cNvCxnSpPr/>
          <p:nvPr/>
        </p:nvCxnSpPr>
        <p:spPr>
          <a:xfrm>
            <a:off x="0" y="1272988"/>
            <a:ext cx="12192000" cy="0"/>
          </a:xfrm>
          <a:prstGeom prst="line">
            <a:avLst/>
          </a:prstGeom>
          <a:ln w="38100" cmpd="sng">
            <a:solidFill>
              <a:srgbClr val="BE0003"/>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b="29096"/>
          <a:stretch/>
        </p:blipFill>
        <p:spPr>
          <a:xfrm>
            <a:off x="6819832" y="2107911"/>
            <a:ext cx="5262840" cy="4751679"/>
          </a:xfrm>
          <a:prstGeom prst="rect">
            <a:avLst/>
          </a:prstGeom>
          <a:noFill/>
        </p:spPr>
      </p:pic>
      <p:sp>
        <p:nvSpPr>
          <p:cNvPr id="3" name="Title 2"/>
          <p:cNvSpPr>
            <a:spLocks noGrp="1"/>
          </p:cNvSpPr>
          <p:nvPr>
            <p:ph type="title"/>
          </p:nvPr>
        </p:nvSpPr>
        <p:spPr/>
        <p:txBody>
          <a:bodyPr/>
          <a:lstStyle/>
          <a:p>
            <a:r>
              <a:rPr lang="en-US" dirty="0"/>
              <a:t>Objectives</a:t>
            </a:r>
          </a:p>
        </p:txBody>
      </p:sp>
      <p:sp>
        <p:nvSpPr>
          <p:cNvPr id="5" name="Content Placeholder 4"/>
          <p:cNvSpPr>
            <a:spLocks noGrp="1"/>
          </p:cNvSpPr>
          <p:nvPr>
            <p:ph idx="1"/>
          </p:nvPr>
        </p:nvSpPr>
        <p:spPr/>
        <p:txBody>
          <a:bodyPr/>
          <a:lstStyle/>
          <a:p>
            <a:pPr lvl="0"/>
            <a:r>
              <a:rPr lang="en-US" dirty="0"/>
              <a:t>Identify working definitions/ideologies for community engaged scholarship</a:t>
            </a:r>
          </a:p>
          <a:p>
            <a:pPr lvl="0"/>
            <a:r>
              <a:rPr lang="en-US" dirty="0"/>
              <a:t>Share examples of community engaged scholarship </a:t>
            </a:r>
          </a:p>
          <a:p>
            <a:pPr lvl="0"/>
            <a:r>
              <a:rPr lang="en-US" dirty="0"/>
              <a:t>Identify challenges and opportunities for community engaged scholarship </a:t>
            </a:r>
          </a:p>
        </p:txBody>
      </p:sp>
    </p:spTree>
    <p:extLst>
      <p:ext uri="{BB962C8B-B14F-4D97-AF65-F5344CB8AC3E}">
        <p14:creationId xmlns:p14="http://schemas.microsoft.com/office/powerpoint/2010/main" val="2978729387"/>
      </p:ext>
    </p:extLst>
  </p:cSld>
  <p:clrMapOvr>
    <a:masterClrMapping/>
  </p:clrMapOvr>
  <mc:AlternateContent xmlns:mc="http://schemas.openxmlformats.org/markup-compatibility/2006" xmlns:p14="http://schemas.microsoft.com/office/powerpoint/2010/main">
    <mc:Choice Requires="p14">
      <p:transition p14:dur="100" advClick="0" advTm="20000">
        <p:cut/>
      </p:transition>
    </mc:Choice>
    <mc:Fallback xmlns="">
      <p:transition advClick="0" advTm="20000">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23633A-645E-4661-8181-23F8B3597C53}"/>
              </a:ext>
            </a:extLst>
          </p:cNvPr>
          <p:cNvSpPr>
            <a:spLocks noGrp="1"/>
          </p:cNvSpPr>
          <p:nvPr>
            <p:ph type="title"/>
          </p:nvPr>
        </p:nvSpPr>
        <p:spPr/>
        <p:txBody>
          <a:bodyPr>
            <a:normAutofit/>
          </a:bodyPr>
          <a:lstStyle/>
          <a:p>
            <a:r>
              <a:rPr lang="en-US" dirty="0"/>
              <a:t> Titles of Books/Documentaries featured in “Muncie as Middletown , 1929-“ slide: </a:t>
            </a:r>
          </a:p>
        </p:txBody>
      </p:sp>
      <p:sp>
        <p:nvSpPr>
          <p:cNvPr id="5" name="Content Placeholder 4">
            <a:extLst>
              <a:ext uri="{FF2B5EF4-FFF2-40B4-BE49-F238E27FC236}">
                <a16:creationId xmlns:a16="http://schemas.microsoft.com/office/drawing/2014/main" id="{4B747245-41C7-49F4-86B9-6D3DCA327E8A}"/>
              </a:ext>
            </a:extLst>
          </p:cNvPr>
          <p:cNvSpPr>
            <a:spLocks noGrp="1"/>
          </p:cNvSpPr>
          <p:nvPr>
            <p:ph idx="1"/>
          </p:nvPr>
        </p:nvSpPr>
        <p:spPr/>
        <p:txBody>
          <a:bodyPr>
            <a:normAutofit fontScale="70000" lnSpcReduction="20000"/>
          </a:bodyPr>
          <a:lstStyle/>
          <a:p>
            <a:pPr marL="0" indent="0">
              <a:buNone/>
            </a:pPr>
            <a:r>
              <a:rPr lang="en-US" dirty="0"/>
              <a:t>Robert and Helen Lynd, </a:t>
            </a:r>
            <a:r>
              <a:rPr lang="en-US" i="1" dirty="0"/>
              <a:t>Middletown: A Study in Modern American Culture </a:t>
            </a:r>
            <a:r>
              <a:rPr lang="en-US" dirty="0"/>
              <a:t>(1929) </a:t>
            </a:r>
          </a:p>
          <a:p>
            <a:pPr marL="0" indent="0">
              <a:buNone/>
            </a:pPr>
            <a:r>
              <a:rPr lang="en-US" dirty="0"/>
              <a:t>Robert and Helen Lynd, </a:t>
            </a:r>
            <a:r>
              <a:rPr lang="en-US" i="1" dirty="0"/>
              <a:t>Middletown in Transition: A Study in Cultural Conflicts </a:t>
            </a:r>
            <a:r>
              <a:rPr lang="en-US" dirty="0"/>
              <a:t>(1937) </a:t>
            </a:r>
          </a:p>
          <a:p>
            <a:pPr marL="0" indent="0">
              <a:buNone/>
            </a:pPr>
            <a:r>
              <a:rPr lang="en-US" i="1" dirty="0"/>
              <a:t>Middletown </a:t>
            </a:r>
            <a:r>
              <a:rPr lang="en-US" dirty="0"/>
              <a:t>(Film Series), 1982- </a:t>
            </a:r>
          </a:p>
          <a:p>
            <a:pPr marL="0" indent="0">
              <a:buNone/>
            </a:pPr>
            <a:r>
              <a:rPr lang="en-US" dirty="0"/>
              <a:t>Theodore </a:t>
            </a:r>
            <a:r>
              <a:rPr lang="en-US" dirty="0" err="1"/>
              <a:t>Caplow</a:t>
            </a:r>
            <a:r>
              <a:rPr lang="en-US" dirty="0"/>
              <a:t> et al., </a:t>
            </a:r>
            <a:r>
              <a:rPr lang="en-US" i="1" dirty="0"/>
              <a:t>All Faithful People: Change and Continuity in Middletown’s Religion </a:t>
            </a:r>
            <a:r>
              <a:rPr lang="en-US" dirty="0"/>
              <a:t>(1983) </a:t>
            </a:r>
          </a:p>
          <a:p>
            <a:pPr marL="0" indent="0">
              <a:buNone/>
            </a:pPr>
            <a:r>
              <a:rPr lang="en-US" dirty="0"/>
              <a:t>Theodore </a:t>
            </a:r>
            <a:r>
              <a:rPr lang="en-US" dirty="0" err="1"/>
              <a:t>Caplow</a:t>
            </a:r>
            <a:r>
              <a:rPr lang="en-US" dirty="0"/>
              <a:t> et al., </a:t>
            </a:r>
            <a:r>
              <a:rPr lang="en-US" i="1" dirty="0"/>
              <a:t>Middletown Families: Fifty Years of Change and Continuity </a:t>
            </a:r>
            <a:r>
              <a:rPr lang="en-US" dirty="0"/>
              <a:t>(1985) </a:t>
            </a:r>
          </a:p>
          <a:p>
            <a:pPr marL="0" indent="0">
              <a:buNone/>
            </a:pPr>
            <a:r>
              <a:rPr lang="en-US" dirty="0"/>
              <a:t>Rita </a:t>
            </a:r>
            <a:r>
              <a:rPr lang="en-US" dirty="0" err="1"/>
              <a:t>Caccamo</a:t>
            </a:r>
            <a:r>
              <a:rPr lang="en-US" dirty="0"/>
              <a:t>, </a:t>
            </a:r>
            <a:r>
              <a:rPr lang="en-US" i="1" dirty="0"/>
              <a:t>Back to Middletown: Three Generations of Sociological Reflections </a:t>
            </a:r>
            <a:r>
              <a:rPr lang="en-US" dirty="0"/>
              <a:t>(2000) </a:t>
            </a:r>
          </a:p>
          <a:p>
            <a:pPr marL="0" indent="0">
              <a:buNone/>
            </a:pPr>
            <a:r>
              <a:rPr lang="en-US" dirty="0"/>
              <a:t>Ben J. Wattenberg, et al., </a:t>
            </a:r>
            <a:r>
              <a:rPr lang="en-US" i="1" dirty="0"/>
              <a:t>The First Measured Century </a:t>
            </a:r>
            <a:r>
              <a:rPr lang="en-US" dirty="0"/>
              <a:t>(2000) </a:t>
            </a:r>
          </a:p>
          <a:p>
            <a:pPr marL="0" indent="0">
              <a:buNone/>
            </a:pPr>
            <a:r>
              <a:rPr lang="en-US" dirty="0"/>
              <a:t>Eric Lassiter et al., </a:t>
            </a:r>
            <a:r>
              <a:rPr lang="en-US" i="1" dirty="0"/>
              <a:t>The Other Side of Middletown: Exploring Muncie’s African-American Community </a:t>
            </a:r>
            <a:r>
              <a:rPr lang="en-US" dirty="0"/>
              <a:t>(2003) </a:t>
            </a:r>
          </a:p>
          <a:p>
            <a:pPr marL="0" indent="0">
              <a:buNone/>
            </a:pPr>
            <a:r>
              <a:rPr lang="en-US" dirty="0"/>
              <a:t>Laurie Stern and Stephen Smith, </a:t>
            </a:r>
            <a:r>
              <a:rPr lang="en-US" i="1" dirty="0"/>
              <a:t>Hard Times in Middletown: From the Middle Class to the Brittle Class </a:t>
            </a:r>
            <a:r>
              <a:rPr lang="en-US" dirty="0"/>
              <a:t>(Radio documentary, 2009) </a:t>
            </a:r>
          </a:p>
          <a:p>
            <a:pPr marL="0" indent="0">
              <a:buNone/>
            </a:pPr>
            <a:r>
              <a:rPr lang="en-US" dirty="0"/>
              <a:t>Frank </a:t>
            </a:r>
            <a:r>
              <a:rPr lang="en-US" dirty="0" err="1"/>
              <a:t>Felsenstein</a:t>
            </a:r>
            <a:r>
              <a:rPr lang="en-US" dirty="0"/>
              <a:t> and James J. Connolly, </a:t>
            </a:r>
            <a:r>
              <a:rPr lang="en-US" i="1" dirty="0"/>
              <a:t>What Middletown Read: Print Culture in an American Small City </a:t>
            </a:r>
            <a:r>
              <a:rPr lang="en-US" dirty="0"/>
              <a:t>(2015) </a:t>
            </a:r>
          </a:p>
          <a:p>
            <a:pPr marL="0" indent="0">
              <a:buNone/>
            </a:pPr>
            <a:r>
              <a:rPr lang="en-US"/>
              <a:t>Himanee</a:t>
            </a:r>
            <a:r>
              <a:rPr lang="en-US" dirty="0"/>
              <a:t> Gupta, </a:t>
            </a:r>
            <a:r>
              <a:rPr lang="en-US" i="1" dirty="0"/>
              <a:t>Muncie, India(</a:t>
            </a:r>
            <a:r>
              <a:rPr lang="en-US" i="1" dirty="0" err="1"/>
              <a:t>na</a:t>
            </a:r>
            <a:r>
              <a:rPr lang="en-US" i="1" dirty="0"/>
              <a:t>): Middletown and Asian America </a:t>
            </a:r>
            <a:r>
              <a:rPr lang="en-US" dirty="0"/>
              <a:t>(2018) </a:t>
            </a:r>
          </a:p>
          <a:p>
            <a:pPr marL="0" indent="0">
              <a:buNone/>
            </a:pPr>
            <a:endParaRPr lang="en-US" dirty="0"/>
          </a:p>
        </p:txBody>
      </p:sp>
    </p:spTree>
    <p:extLst>
      <p:ext uri="{BB962C8B-B14F-4D97-AF65-F5344CB8AC3E}">
        <p14:creationId xmlns:p14="http://schemas.microsoft.com/office/powerpoint/2010/main" val="3672887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83696"/>
            <a:ext cx="9144000" cy="4939770"/>
          </a:xfrm>
        </p:spPr>
        <p:txBody>
          <a:bodyPr>
            <a:noAutofit/>
          </a:bodyPr>
          <a:lstStyle/>
          <a:p>
            <a:r>
              <a:rPr lang="en-US" sz="3600" dirty="0"/>
              <a:t>We engage students in educational, research, and creative endeavors that empower our graduates to have fulfilling careers and meaningful lives enriched by lifelong learning and service, while we enhance the economic, environmental, and social vitality of our community, our state, and our world.</a:t>
            </a:r>
          </a:p>
        </p:txBody>
      </p:sp>
    </p:spTree>
    <p:extLst>
      <p:ext uri="{BB962C8B-B14F-4D97-AF65-F5344CB8AC3E}">
        <p14:creationId xmlns:p14="http://schemas.microsoft.com/office/powerpoint/2010/main" val="3098386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812562" y="332051"/>
            <a:ext cx="9873796" cy="78399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243840" rtlCol="0" anchor="ctr" anchorCtr="0"/>
          <a:lstStyle/>
          <a:p>
            <a:pPr algn="r">
              <a:lnSpc>
                <a:spcPts val="3440"/>
              </a:lnSpc>
            </a:pPr>
            <a:endParaRPr lang="en-US" sz="3200" b="1" i="1" dirty="0">
              <a:solidFill>
                <a:schemeClr val="tx1"/>
              </a:solidFill>
              <a:latin typeface="Gandhi Sans"/>
              <a:cs typeface="Gandhi Sans"/>
            </a:endParaRPr>
          </a:p>
        </p:txBody>
      </p:sp>
      <p:pic>
        <p:nvPicPr>
          <p:cNvPr id="7" name="Picture 6" descr="BSUlogo.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729" y="5996880"/>
            <a:ext cx="1630140" cy="631456"/>
          </a:xfrm>
          <a:prstGeom prst="rect">
            <a:avLst/>
          </a:prstGeom>
        </p:spPr>
      </p:pic>
      <p:sp>
        <p:nvSpPr>
          <p:cNvPr id="8" name="Rectangle 7"/>
          <p:cNvSpPr/>
          <p:nvPr/>
        </p:nvSpPr>
        <p:spPr>
          <a:xfrm>
            <a:off x="18" y="1328505"/>
            <a:ext cx="12191999" cy="148959"/>
          </a:xfrm>
          <a:prstGeom prst="rect">
            <a:avLst/>
          </a:prstGeom>
          <a:solidFill>
            <a:srgbClr val="BE0003"/>
          </a:solidFill>
          <a:ln>
            <a:noFill/>
          </a:ln>
          <a:effectLst/>
        </p:spPr>
        <p:style>
          <a:lnRef idx="1">
            <a:schemeClr val="accent1"/>
          </a:lnRef>
          <a:fillRef idx="3">
            <a:schemeClr val="accent1"/>
          </a:fillRef>
          <a:effectRef idx="2">
            <a:schemeClr val="accent1"/>
          </a:effectRef>
          <a:fontRef idx="minor">
            <a:schemeClr val="lt1"/>
          </a:fontRef>
        </p:style>
        <p:txBody>
          <a:bodyPr lIns="243840" rtlCol="0" anchor="ctr" anchorCtr="0">
            <a:noAutofit/>
          </a:bodyPr>
          <a:lstStyle/>
          <a:p>
            <a:pPr algn="ctr"/>
            <a:endParaRPr lang="en-US" sz="3200" b="1" i="1" spc="67" dirty="0">
              <a:solidFill>
                <a:srgbClr val="BE0003"/>
              </a:solidFill>
              <a:latin typeface="Gandhi Sans"/>
              <a:cs typeface="Gandhi Sans"/>
            </a:endParaRPr>
          </a:p>
        </p:txBody>
      </p:sp>
      <p:cxnSp>
        <p:nvCxnSpPr>
          <p:cNvPr id="9" name="Straight Connector 8"/>
          <p:cNvCxnSpPr/>
          <p:nvPr/>
        </p:nvCxnSpPr>
        <p:spPr>
          <a:xfrm>
            <a:off x="0" y="1272988"/>
            <a:ext cx="12192000" cy="0"/>
          </a:xfrm>
          <a:prstGeom prst="line">
            <a:avLst/>
          </a:prstGeom>
          <a:ln w="38100" cmpd="sng">
            <a:solidFill>
              <a:srgbClr val="BE0003"/>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b="29096"/>
          <a:stretch/>
        </p:blipFill>
        <p:spPr>
          <a:xfrm>
            <a:off x="6819832" y="2107911"/>
            <a:ext cx="5262840" cy="4751679"/>
          </a:xfrm>
          <a:prstGeom prst="rect">
            <a:avLst/>
          </a:prstGeom>
          <a:noFill/>
        </p:spPr>
      </p:pic>
      <p:sp>
        <p:nvSpPr>
          <p:cNvPr id="4" name="Title 3"/>
          <p:cNvSpPr>
            <a:spLocks noGrp="1"/>
          </p:cNvSpPr>
          <p:nvPr>
            <p:ph type="title"/>
          </p:nvPr>
        </p:nvSpPr>
        <p:spPr/>
        <p:txBody>
          <a:bodyPr/>
          <a:lstStyle/>
          <a:p>
            <a:r>
              <a:rPr lang="en-US" dirty="0"/>
              <a:t>Introductions </a:t>
            </a:r>
          </a:p>
        </p:txBody>
      </p:sp>
      <p:sp>
        <p:nvSpPr>
          <p:cNvPr id="5" name="Content Placeholder 4"/>
          <p:cNvSpPr>
            <a:spLocks noGrp="1"/>
          </p:cNvSpPr>
          <p:nvPr>
            <p:ph idx="1"/>
          </p:nvPr>
        </p:nvSpPr>
        <p:spPr/>
        <p:txBody>
          <a:bodyPr/>
          <a:lstStyle/>
          <a:p>
            <a:r>
              <a:rPr lang="en-US" dirty="0"/>
              <a:t>What do you bring?</a:t>
            </a:r>
          </a:p>
          <a:p>
            <a:r>
              <a:rPr lang="en-US" dirty="0"/>
              <a:t>What do you wish to take away?</a:t>
            </a:r>
          </a:p>
        </p:txBody>
      </p:sp>
    </p:spTree>
    <p:extLst>
      <p:ext uri="{BB962C8B-B14F-4D97-AF65-F5344CB8AC3E}">
        <p14:creationId xmlns:p14="http://schemas.microsoft.com/office/powerpoint/2010/main" val="830762341"/>
      </p:ext>
    </p:extLst>
  </p:cSld>
  <p:clrMapOvr>
    <a:masterClrMapping/>
  </p:clrMapOvr>
  <mc:AlternateContent xmlns:mc="http://schemas.openxmlformats.org/markup-compatibility/2006" xmlns:p14="http://schemas.microsoft.com/office/powerpoint/2010/main">
    <mc:Choice Requires="p14">
      <p:transition p14:dur="100" advClick="0" advTm="20000">
        <p:cut/>
      </p:transition>
    </mc:Choice>
    <mc:Fallback xmlns="">
      <p:transition advClick="0" advTm="20000">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53029" y="647239"/>
            <a:ext cx="9144000" cy="899618"/>
          </a:xfrm>
        </p:spPr>
        <p:txBody>
          <a:bodyPr>
            <a:normAutofit fontScale="90000"/>
          </a:bodyPr>
          <a:lstStyle/>
          <a:p>
            <a:pPr algn="ctr"/>
            <a:br>
              <a:rPr lang="en-US"/>
            </a:br>
            <a:br>
              <a:rPr lang="en-US"/>
            </a:br>
            <a:br>
              <a:rPr lang="en-US"/>
            </a:br>
            <a:r>
              <a:rPr lang="en-US" sz="3600"/>
              <a:t>Community-Engaged Scholarship Figure</a:t>
            </a:r>
            <a:br>
              <a:rPr lang="en-US"/>
            </a:br>
            <a:r>
              <a:rPr lang="en-US" sz="2000"/>
              <a:t>(Doberneck et al, 2017)</a:t>
            </a:r>
            <a:endParaRPr lang="en-US" sz="2000" dirty="0"/>
          </a:p>
        </p:txBody>
      </p:sp>
      <p:grpSp>
        <p:nvGrpSpPr>
          <p:cNvPr id="6" name="Group 5" descr="This figure that states &quot;scholarship informs your understanding and guides your experiences with community engagement, which, then in turn generate new scholarship and practice for both academic and public audiences.&quot; All of this takes place in collaboration with commuity partners, including local, indigeneous, and/or practitioner knowledge." title="Community Engaged Scholarship Figure"/>
          <p:cNvGrpSpPr/>
          <p:nvPr/>
        </p:nvGrpSpPr>
        <p:grpSpPr>
          <a:xfrm>
            <a:off x="2603126" y="1981200"/>
            <a:ext cx="7010400" cy="4876801"/>
            <a:chOff x="1066800" y="1523999"/>
            <a:chExt cx="7010400" cy="4876801"/>
          </a:xfrm>
        </p:grpSpPr>
        <p:sp>
          <p:nvSpPr>
            <p:cNvPr id="7" name="AutoShape 13"/>
            <p:cNvSpPr>
              <a:spLocks noChangeArrowheads="1"/>
            </p:cNvSpPr>
            <p:nvPr/>
          </p:nvSpPr>
          <p:spPr bwMode="auto">
            <a:xfrm>
              <a:off x="1371600" y="4867275"/>
              <a:ext cx="6705600" cy="1533525"/>
            </a:xfrm>
            <a:prstGeom prst="rightArrow">
              <a:avLst>
                <a:gd name="adj1" fmla="val 50000"/>
                <a:gd name="adj2" fmla="val 98911"/>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8" name="Group 2"/>
            <p:cNvGrpSpPr>
              <a:grpSpLocks/>
            </p:cNvGrpSpPr>
            <p:nvPr/>
          </p:nvGrpSpPr>
          <p:grpSpPr bwMode="auto">
            <a:xfrm>
              <a:off x="1066800" y="1523999"/>
              <a:ext cx="6737350" cy="4343049"/>
              <a:chOff x="1214" y="6830"/>
              <a:chExt cx="10490" cy="5459"/>
            </a:xfrm>
          </p:grpSpPr>
          <p:sp>
            <p:nvSpPr>
              <p:cNvPr id="9" name="Text Box 3"/>
              <p:cNvSpPr txBox="1">
                <a:spLocks noChangeArrowheads="1"/>
              </p:cNvSpPr>
              <p:nvPr/>
            </p:nvSpPr>
            <p:spPr bwMode="auto">
              <a:xfrm>
                <a:off x="1214" y="8030"/>
                <a:ext cx="2537" cy="1509"/>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algn="ctr" fontAlgn="base">
                  <a:spcBef>
                    <a:spcPct val="0"/>
                  </a:spcBef>
                  <a:spcAft>
                    <a:spcPts val="1000"/>
                  </a:spcAft>
                </a:pPr>
                <a:r>
                  <a:rPr lang="en-US" dirty="0">
                    <a:latin typeface="Calibri" pitchFamily="34" charset="0"/>
                    <a:cs typeface="Arial" pitchFamily="34" charset="0"/>
                  </a:rPr>
                  <a:t>Scholarship </a:t>
                </a:r>
                <a:r>
                  <a:rPr lang="en-US" b="1" dirty="0">
                    <a:latin typeface="Calibri" pitchFamily="34" charset="0"/>
                    <a:cs typeface="Arial" pitchFamily="34" charset="0"/>
                  </a:rPr>
                  <a:t>informs</a:t>
                </a:r>
                <a:r>
                  <a:rPr lang="en-US" dirty="0">
                    <a:latin typeface="Calibri" pitchFamily="34" charset="0"/>
                    <a:cs typeface="Arial" pitchFamily="34" charset="0"/>
                  </a:rPr>
                  <a:t> your understanding and </a:t>
                </a:r>
                <a:r>
                  <a:rPr lang="en-US" b="1" dirty="0">
                    <a:latin typeface="Calibri" pitchFamily="34" charset="0"/>
                    <a:cs typeface="Arial" pitchFamily="34" charset="0"/>
                  </a:rPr>
                  <a:t>guides…</a:t>
                </a:r>
                <a:endParaRPr lang="en-US" dirty="0">
                  <a:latin typeface="Arial" pitchFamily="34" charset="0"/>
                  <a:cs typeface="Arial" pitchFamily="34" charset="0"/>
                </a:endParaRPr>
              </a:p>
            </p:txBody>
          </p:sp>
          <p:sp>
            <p:nvSpPr>
              <p:cNvPr id="10" name="Text Box 4"/>
              <p:cNvSpPr txBox="1">
                <a:spLocks noChangeArrowheads="1"/>
              </p:cNvSpPr>
              <p:nvPr/>
            </p:nvSpPr>
            <p:spPr bwMode="auto">
              <a:xfrm>
                <a:off x="3943" y="7670"/>
                <a:ext cx="2181" cy="255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algn="ctr" fontAlgn="base">
                  <a:spcBef>
                    <a:spcPct val="0"/>
                  </a:spcBef>
                  <a:spcAft>
                    <a:spcPts val="1000"/>
                  </a:spcAft>
                </a:pPr>
                <a:r>
                  <a:rPr lang="en-US" dirty="0">
                    <a:latin typeface="Calibri" pitchFamily="34" charset="0"/>
                    <a:cs typeface="Arial" pitchFamily="34" charset="0"/>
                  </a:rPr>
                  <a:t>…your experiences with community engagement, which, then in turn…</a:t>
                </a:r>
                <a:endParaRPr lang="en-US" dirty="0">
                  <a:latin typeface="Arial" pitchFamily="34" charset="0"/>
                  <a:cs typeface="Arial" pitchFamily="34" charset="0"/>
                </a:endParaRPr>
              </a:p>
            </p:txBody>
          </p:sp>
          <p:sp>
            <p:nvSpPr>
              <p:cNvPr id="11" name="Text Box 5"/>
              <p:cNvSpPr txBox="1">
                <a:spLocks noChangeArrowheads="1"/>
              </p:cNvSpPr>
              <p:nvPr/>
            </p:nvSpPr>
            <p:spPr bwMode="auto">
              <a:xfrm>
                <a:off x="6197" y="8030"/>
                <a:ext cx="2377" cy="185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algn="ctr" fontAlgn="base">
                  <a:spcBef>
                    <a:spcPct val="0"/>
                  </a:spcBef>
                  <a:spcAft>
                    <a:spcPts val="1000"/>
                  </a:spcAft>
                </a:pPr>
                <a:r>
                  <a:rPr lang="en-US" dirty="0">
                    <a:latin typeface="Calibri" pitchFamily="34" charset="0"/>
                    <a:cs typeface="Arial" pitchFamily="34" charset="0"/>
                  </a:rPr>
                  <a:t>…</a:t>
                </a:r>
                <a:r>
                  <a:rPr lang="en-US" b="1" dirty="0">
                    <a:latin typeface="Calibri" pitchFamily="34" charset="0"/>
                    <a:cs typeface="Arial" pitchFamily="34" charset="0"/>
                  </a:rPr>
                  <a:t>generate </a:t>
                </a:r>
                <a:r>
                  <a:rPr lang="en-US" dirty="0">
                    <a:latin typeface="Calibri" pitchFamily="34" charset="0"/>
                    <a:cs typeface="Arial" pitchFamily="34" charset="0"/>
                  </a:rPr>
                  <a:t>new scholarship and practice for both…</a:t>
                </a:r>
                <a:endParaRPr lang="en-US" dirty="0">
                  <a:latin typeface="Arial" pitchFamily="34" charset="0"/>
                  <a:cs typeface="Arial" pitchFamily="34" charset="0"/>
                </a:endParaRPr>
              </a:p>
            </p:txBody>
          </p:sp>
          <p:sp>
            <p:nvSpPr>
              <p:cNvPr id="12" name="Text Box 6"/>
              <p:cNvSpPr txBox="1">
                <a:spLocks noChangeArrowheads="1"/>
              </p:cNvSpPr>
              <p:nvPr/>
            </p:nvSpPr>
            <p:spPr bwMode="auto">
              <a:xfrm>
                <a:off x="9519" y="9350"/>
                <a:ext cx="2181" cy="81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algn="ctr" fontAlgn="base">
                  <a:spcBef>
                    <a:spcPct val="0"/>
                  </a:spcBef>
                  <a:spcAft>
                    <a:spcPts val="1000"/>
                  </a:spcAft>
                </a:pPr>
                <a:r>
                  <a:rPr lang="en-US" dirty="0">
                    <a:latin typeface="Calibri" pitchFamily="34" charset="0"/>
                    <a:cs typeface="Arial" pitchFamily="34" charset="0"/>
                  </a:rPr>
                  <a:t>public audiences.</a:t>
                </a:r>
                <a:endParaRPr lang="en-US" dirty="0">
                  <a:latin typeface="Arial" pitchFamily="34" charset="0"/>
                  <a:cs typeface="Arial" pitchFamily="34" charset="0"/>
                </a:endParaRPr>
              </a:p>
            </p:txBody>
          </p:sp>
          <p:sp>
            <p:nvSpPr>
              <p:cNvPr id="13" name="Text Box 7"/>
              <p:cNvSpPr txBox="1">
                <a:spLocks noChangeArrowheads="1"/>
              </p:cNvSpPr>
              <p:nvPr/>
            </p:nvSpPr>
            <p:spPr bwMode="auto">
              <a:xfrm>
                <a:off x="9523" y="7683"/>
                <a:ext cx="2181" cy="81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algn="ctr" fontAlgn="base">
                  <a:spcBef>
                    <a:spcPct val="0"/>
                  </a:spcBef>
                  <a:spcAft>
                    <a:spcPts val="1000"/>
                  </a:spcAft>
                </a:pPr>
                <a:r>
                  <a:rPr lang="en-US" dirty="0">
                    <a:latin typeface="Calibri" pitchFamily="34" charset="0"/>
                    <a:cs typeface="Arial" pitchFamily="34" charset="0"/>
                  </a:rPr>
                  <a:t>academic audiences</a:t>
                </a:r>
                <a:endParaRPr lang="en-US" dirty="0">
                  <a:latin typeface="Arial" pitchFamily="34" charset="0"/>
                  <a:cs typeface="Arial" pitchFamily="34" charset="0"/>
                </a:endParaRPr>
              </a:p>
            </p:txBody>
          </p:sp>
          <p:sp>
            <p:nvSpPr>
              <p:cNvPr id="14" name="AutoShape 8"/>
              <p:cNvSpPr>
                <a:spLocks noChangeArrowheads="1"/>
              </p:cNvSpPr>
              <p:nvPr/>
            </p:nvSpPr>
            <p:spPr bwMode="auto">
              <a:xfrm>
                <a:off x="2325" y="6830"/>
                <a:ext cx="3397" cy="720"/>
              </a:xfrm>
              <a:prstGeom prst="curvedDownArrow">
                <a:avLst>
                  <a:gd name="adj1" fmla="val 77083"/>
                  <a:gd name="adj2" fmla="val 154167"/>
                  <a:gd name="adj3" fmla="val 33333"/>
                </a:avLst>
              </a:prstGeom>
              <a:solidFill>
                <a:srgbClr val="7030A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 name="AutoShape 9"/>
              <p:cNvSpPr>
                <a:spLocks noChangeArrowheads="1"/>
              </p:cNvSpPr>
              <p:nvPr/>
            </p:nvSpPr>
            <p:spPr bwMode="auto">
              <a:xfrm flipV="1">
                <a:off x="4892" y="10374"/>
                <a:ext cx="3322" cy="720"/>
              </a:xfrm>
              <a:prstGeom prst="curvedDownArrow">
                <a:avLst>
                  <a:gd name="adj1" fmla="val 77083"/>
                  <a:gd name="adj2" fmla="val 154167"/>
                  <a:gd name="adj3" fmla="val 33333"/>
                </a:avLst>
              </a:prstGeom>
              <a:solidFill>
                <a:srgbClr val="7030A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cxnSp>
            <p:nvCxnSpPr>
              <p:cNvPr id="16" name="AutoShape 10"/>
              <p:cNvCxnSpPr>
                <a:cxnSpLocks noChangeShapeType="1"/>
              </p:cNvCxnSpPr>
              <p:nvPr/>
            </p:nvCxnSpPr>
            <p:spPr bwMode="auto">
              <a:xfrm>
                <a:off x="8451" y="9110"/>
                <a:ext cx="1424" cy="600"/>
              </a:xfrm>
              <a:prstGeom prst="straightConnector1">
                <a:avLst/>
              </a:prstGeom>
              <a:noFill/>
              <a:ln w="57150">
                <a:solidFill>
                  <a:srgbClr val="7030A0"/>
                </a:solidFill>
                <a:round/>
                <a:headEnd/>
                <a:tailEnd type="triangle" w="med" len="med"/>
              </a:ln>
            </p:spPr>
          </p:cxnSp>
          <p:cxnSp>
            <p:nvCxnSpPr>
              <p:cNvPr id="17" name="AutoShape 11"/>
              <p:cNvCxnSpPr>
                <a:cxnSpLocks noChangeShapeType="1"/>
              </p:cNvCxnSpPr>
              <p:nvPr/>
            </p:nvCxnSpPr>
            <p:spPr bwMode="auto">
              <a:xfrm flipV="1">
                <a:off x="8451" y="8150"/>
                <a:ext cx="1305" cy="517"/>
              </a:xfrm>
              <a:prstGeom prst="straightConnector1">
                <a:avLst/>
              </a:prstGeom>
              <a:noFill/>
              <a:ln w="57150">
                <a:solidFill>
                  <a:srgbClr val="7030A0"/>
                </a:solidFill>
                <a:round/>
                <a:headEnd/>
                <a:tailEnd type="triangle" w="med" len="med"/>
              </a:ln>
            </p:spPr>
          </p:cxnSp>
          <p:sp>
            <p:nvSpPr>
              <p:cNvPr id="18" name="Text Box 12"/>
              <p:cNvSpPr txBox="1">
                <a:spLocks noChangeArrowheads="1"/>
              </p:cNvSpPr>
              <p:nvPr/>
            </p:nvSpPr>
            <p:spPr bwMode="auto">
              <a:xfrm>
                <a:off x="1931" y="11619"/>
                <a:ext cx="8181" cy="67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2000" b="1" dirty="0">
                    <a:latin typeface="Calibri" pitchFamily="34" charset="0"/>
                    <a:cs typeface="Arial" pitchFamily="34" charset="0"/>
                  </a:rPr>
                  <a:t>In Collaboration with Community Partners </a:t>
                </a:r>
                <a:r>
                  <a:rPr lang="en-US" sz="1600" b="1" dirty="0">
                    <a:latin typeface="Calibri" pitchFamily="34" charset="0"/>
                    <a:cs typeface="Arial" pitchFamily="34" charset="0"/>
                  </a:rPr>
                  <a:t>(including local, indigenous, or practitioner knowledge)</a:t>
                </a:r>
                <a:endParaRPr lang="en-US" dirty="0">
                  <a:latin typeface="Arial" pitchFamily="34" charset="0"/>
                  <a:cs typeface="Arial" pitchFamily="34" charset="0"/>
                </a:endParaRPr>
              </a:p>
            </p:txBody>
          </p:sp>
        </p:grpSp>
      </p:grpSp>
    </p:spTree>
    <p:extLst>
      <p:ext uri="{BB962C8B-B14F-4D97-AF65-F5344CB8AC3E}">
        <p14:creationId xmlns:p14="http://schemas.microsoft.com/office/powerpoint/2010/main" val="1931727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812562" y="332051"/>
            <a:ext cx="9873796" cy="78399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243840" rtlCol="0" anchor="ctr" anchorCtr="0"/>
          <a:lstStyle/>
          <a:p>
            <a:pPr algn="r">
              <a:lnSpc>
                <a:spcPts val="3440"/>
              </a:lnSpc>
            </a:pPr>
            <a:endParaRPr lang="en-US" sz="3200" b="1" i="1" dirty="0">
              <a:solidFill>
                <a:schemeClr val="tx1"/>
              </a:solidFill>
              <a:latin typeface="Gandhi Sans"/>
              <a:cs typeface="Gandhi Sans"/>
            </a:endParaRPr>
          </a:p>
        </p:txBody>
      </p:sp>
      <p:pic>
        <p:nvPicPr>
          <p:cNvPr id="7" name="Picture 6" descr="BSUlogo.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729" y="5996880"/>
            <a:ext cx="1630140" cy="631456"/>
          </a:xfrm>
          <a:prstGeom prst="rect">
            <a:avLst/>
          </a:prstGeom>
        </p:spPr>
      </p:pic>
      <p:sp>
        <p:nvSpPr>
          <p:cNvPr id="8" name="Rectangle 7"/>
          <p:cNvSpPr/>
          <p:nvPr/>
        </p:nvSpPr>
        <p:spPr>
          <a:xfrm>
            <a:off x="18" y="1328505"/>
            <a:ext cx="12191999" cy="148959"/>
          </a:xfrm>
          <a:prstGeom prst="rect">
            <a:avLst/>
          </a:prstGeom>
          <a:solidFill>
            <a:srgbClr val="BE0003"/>
          </a:solidFill>
          <a:ln>
            <a:noFill/>
          </a:ln>
          <a:effectLst/>
        </p:spPr>
        <p:style>
          <a:lnRef idx="1">
            <a:schemeClr val="accent1"/>
          </a:lnRef>
          <a:fillRef idx="3">
            <a:schemeClr val="accent1"/>
          </a:fillRef>
          <a:effectRef idx="2">
            <a:schemeClr val="accent1"/>
          </a:effectRef>
          <a:fontRef idx="minor">
            <a:schemeClr val="lt1"/>
          </a:fontRef>
        </p:style>
        <p:txBody>
          <a:bodyPr lIns="243840" rtlCol="0" anchor="ctr" anchorCtr="0">
            <a:noAutofit/>
          </a:bodyPr>
          <a:lstStyle/>
          <a:p>
            <a:pPr algn="ctr"/>
            <a:endParaRPr lang="en-US" sz="3200" b="1" i="1" spc="67" dirty="0">
              <a:solidFill>
                <a:srgbClr val="BE0003"/>
              </a:solidFill>
              <a:latin typeface="Gandhi Sans"/>
              <a:cs typeface="Gandhi Sans"/>
            </a:endParaRPr>
          </a:p>
        </p:txBody>
      </p:sp>
      <p:cxnSp>
        <p:nvCxnSpPr>
          <p:cNvPr id="9" name="Straight Connector 8"/>
          <p:cNvCxnSpPr/>
          <p:nvPr/>
        </p:nvCxnSpPr>
        <p:spPr>
          <a:xfrm>
            <a:off x="0" y="1272988"/>
            <a:ext cx="12192000" cy="0"/>
          </a:xfrm>
          <a:prstGeom prst="line">
            <a:avLst/>
          </a:prstGeom>
          <a:ln w="38100" cmpd="sng">
            <a:solidFill>
              <a:srgbClr val="BE0003"/>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b="29096"/>
          <a:stretch/>
        </p:blipFill>
        <p:spPr>
          <a:xfrm>
            <a:off x="6819832" y="2107911"/>
            <a:ext cx="5262840" cy="4751679"/>
          </a:xfrm>
          <a:prstGeom prst="rect">
            <a:avLst/>
          </a:prstGeom>
          <a:noFill/>
        </p:spPr>
      </p:pic>
      <p:sp>
        <p:nvSpPr>
          <p:cNvPr id="3" name="Title 2"/>
          <p:cNvSpPr>
            <a:spLocks noGrp="1"/>
          </p:cNvSpPr>
          <p:nvPr>
            <p:ph type="title"/>
          </p:nvPr>
        </p:nvSpPr>
        <p:spPr/>
        <p:txBody>
          <a:bodyPr/>
          <a:lstStyle/>
          <a:p>
            <a:r>
              <a:rPr lang="en-US" dirty="0"/>
              <a:t>Community.  Engaged.  Scholarship.</a:t>
            </a:r>
          </a:p>
        </p:txBody>
      </p:sp>
      <p:sp>
        <p:nvSpPr>
          <p:cNvPr id="5" name="Content Placeholder 4"/>
          <p:cNvSpPr>
            <a:spLocks noGrp="1"/>
          </p:cNvSpPr>
          <p:nvPr>
            <p:ph idx="1"/>
          </p:nvPr>
        </p:nvSpPr>
        <p:spPr/>
        <p:txBody>
          <a:bodyPr/>
          <a:lstStyle/>
          <a:p>
            <a:r>
              <a:rPr lang="en-US" dirty="0"/>
              <a:t>Community</a:t>
            </a:r>
          </a:p>
          <a:p>
            <a:pPr lvl="1"/>
            <a:r>
              <a:rPr lang="en-US" dirty="0"/>
              <a:t>Contexts</a:t>
            </a:r>
          </a:p>
          <a:p>
            <a:pPr lvl="1"/>
            <a:r>
              <a:rPr lang="en-US" dirty="0"/>
              <a:t>Histories </a:t>
            </a:r>
          </a:p>
          <a:p>
            <a:r>
              <a:rPr lang="en-US" dirty="0"/>
              <a:t>Engaged</a:t>
            </a:r>
          </a:p>
          <a:p>
            <a:pPr lvl="1"/>
            <a:r>
              <a:rPr lang="en-US" dirty="0"/>
              <a:t>Projects and People</a:t>
            </a:r>
          </a:p>
          <a:p>
            <a:pPr lvl="1"/>
            <a:r>
              <a:rPr lang="en-US" dirty="0"/>
              <a:t>Involvement and expectations</a:t>
            </a:r>
          </a:p>
          <a:p>
            <a:r>
              <a:rPr lang="en-US" dirty="0"/>
              <a:t>Scholarship/Research/Creative Endeavors</a:t>
            </a:r>
          </a:p>
          <a:p>
            <a:pPr lvl="1"/>
            <a:r>
              <a:rPr lang="en-US" dirty="0"/>
              <a:t>Definitions and rigor</a:t>
            </a:r>
          </a:p>
          <a:p>
            <a:pPr lvl="1"/>
            <a:r>
              <a:rPr lang="en-US" dirty="0"/>
              <a:t>Research team representation</a:t>
            </a:r>
          </a:p>
          <a:p>
            <a:pPr lvl="1"/>
            <a:r>
              <a:rPr lang="en-US" dirty="0"/>
              <a:t>Methodological expertise and capacity</a:t>
            </a:r>
          </a:p>
          <a:p>
            <a:pPr lvl="1"/>
            <a:endParaRPr lang="en-US" dirty="0"/>
          </a:p>
          <a:p>
            <a:endParaRPr lang="en-US" dirty="0"/>
          </a:p>
        </p:txBody>
      </p:sp>
    </p:spTree>
    <p:extLst>
      <p:ext uri="{BB962C8B-B14F-4D97-AF65-F5344CB8AC3E}">
        <p14:creationId xmlns:p14="http://schemas.microsoft.com/office/powerpoint/2010/main" val="1739086995"/>
      </p:ext>
    </p:extLst>
  </p:cSld>
  <p:clrMapOvr>
    <a:masterClrMapping/>
  </p:clrMapOvr>
  <mc:AlternateContent xmlns:mc="http://schemas.openxmlformats.org/markup-compatibility/2006" xmlns:p14="http://schemas.microsoft.com/office/powerpoint/2010/main">
    <mc:Choice Requires="p14">
      <p:transition p14:dur="100" advClick="0" advTm="20000">
        <p:cut/>
      </p:transition>
    </mc:Choice>
    <mc:Fallback xmlns="">
      <p:transition advClick="0" advTm="20000">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id fa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7902" y="1413643"/>
            <a:ext cx="1905142" cy="2768409"/>
          </a:xfrm>
          <a:prstGeom prst="rect">
            <a:avLst/>
          </a:prstGeom>
        </p:spPr>
      </p:pic>
      <p:pic>
        <p:nvPicPr>
          <p:cNvPr id="19" name="Picture 5" descr="first mea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310123" y="2021645"/>
            <a:ext cx="1876283" cy="279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mtown film.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83908" y="2067642"/>
            <a:ext cx="2032000" cy="2895600"/>
          </a:xfrm>
          <a:prstGeom prst="rect">
            <a:avLst/>
          </a:prstGeom>
        </p:spPr>
      </p:pic>
      <p:pic>
        <p:nvPicPr>
          <p:cNvPr id="9" name="Picture 8" descr="all faith.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1145" y="1860523"/>
            <a:ext cx="1942445" cy="2959372"/>
          </a:xfrm>
          <a:prstGeom prst="rect">
            <a:avLst/>
          </a:prstGeom>
        </p:spPr>
      </p:pic>
      <p:pic>
        <p:nvPicPr>
          <p:cNvPr id="13" name="Picture 12" descr="mtwon2cover.jpe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30563" y="3717321"/>
            <a:ext cx="2032000" cy="3160889"/>
          </a:xfrm>
          <a:prstGeom prst="rect">
            <a:avLst/>
          </a:prstGeom>
        </p:spPr>
      </p:pic>
      <p:pic>
        <p:nvPicPr>
          <p:cNvPr id="15" name="Picture 14" descr="WMRcover.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95039" y="1854164"/>
            <a:ext cx="2203961" cy="3322555"/>
          </a:xfrm>
          <a:prstGeom prst="rect">
            <a:avLst/>
          </a:prstGeom>
        </p:spPr>
      </p:pic>
      <p:pic>
        <p:nvPicPr>
          <p:cNvPr id="11" name="Picture 4" descr="R&amp;HLynd"/>
          <p:cNvPicPr>
            <a:picLocks noChangeAspect="1" noChangeArrowheads="1"/>
          </p:cNvPicPr>
          <p:nvPr/>
        </p:nvPicPr>
        <p:blipFill>
          <a:blip r:embed="rId9">
            <a:extLst>
              <a:ext uri="{28A0092B-C50C-407E-A947-70E740481C1C}">
                <a14:useLocalDpi xmlns:a14="http://schemas.microsoft.com/office/drawing/2010/main" val="0"/>
              </a:ext>
            </a:extLst>
          </a:blip>
          <a:srcRect l="3999" t="2667" r="2000" b="3999"/>
          <a:stretch>
            <a:fillRect/>
          </a:stretch>
        </p:blipFill>
        <p:spPr bwMode="auto">
          <a:xfrm>
            <a:off x="8595360" y="4204377"/>
            <a:ext cx="3591046" cy="26738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11" descr="mtown cover.jpe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62563" y="1413643"/>
            <a:ext cx="2883573" cy="4133122"/>
          </a:xfrm>
          <a:prstGeom prst="rect">
            <a:avLst/>
          </a:prstGeom>
        </p:spPr>
      </p:pic>
      <p:pic>
        <p:nvPicPr>
          <p:cNvPr id="16" name="Picture 15" descr="OS-Middletown cover.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554539" y="4408430"/>
            <a:ext cx="1671906" cy="2499329"/>
          </a:xfrm>
          <a:prstGeom prst="rect">
            <a:avLst/>
          </a:prstGeom>
        </p:spPr>
      </p:pic>
      <p:sp>
        <p:nvSpPr>
          <p:cNvPr id="14" name="TextBox 13"/>
          <p:cNvSpPr txBox="1"/>
          <p:nvPr/>
        </p:nvSpPr>
        <p:spPr>
          <a:xfrm>
            <a:off x="2112180" y="135184"/>
            <a:ext cx="6391493" cy="707886"/>
          </a:xfrm>
          <a:prstGeom prst="rect">
            <a:avLst/>
          </a:prstGeom>
          <a:noFill/>
        </p:spPr>
        <p:txBody>
          <a:bodyPr wrap="none" rtlCol="0">
            <a:spAutoFit/>
          </a:bodyPr>
          <a:lstStyle/>
          <a:p>
            <a:r>
              <a:rPr lang="en-US" sz="4000" dirty="0"/>
              <a:t>Muncie as Middletown, 1929-</a:t>
            </a:r>
          </a:p>
        </p:txBody>
      </p:sp>
      <p:pic>
        <p:nvPicPr>
          <p:cNvPr id="3" name="Picture 2">
            <a:extLst>
              <a:ext uri="{FF2B5EF4-FFF2-40B4-BE49-F238E27FC236}">
                <a16:creationId xmlns:a16="http://schemas.microsoft.com/office/drawing/2014/main" id="{F7C31723-E8E9-0D4B-A72C-F32FEDD5BA9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4791112"/>
            <a:ext cx="1397063" cy="2066888"/>
          </a:xfrm>
          <a:prstGeom prst="rect">
            <a:avLst/>
          </a:prstGeom>
        </p:spPr>
      </p:pic>
      <p:pic>
        <p:nvPicPr>
          <p:cNvPr id="18" name="Picture 17" descr="BtM cover.jp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274313" y="4633495"/>
            <a:ext cx="1467514" cy="2234793"/>
          </a:xfrm>
          <a:prstGeom prst="rect">
            <a:avLst/>
          </a:prstGeom>
        </p:spPr>
      </p:pic>
      <p:pic>
        <p:nvPicPr>
          <p:cNvPr id="17" name="Content Placeholder 7" descr="Screen Shot 2013-05-06 at 12.40.11 PM.png"/>
          <p:cNvPicPr>
            <a:picLocks noChangeAspect="1"/>
          </p:cNvPicPr>
          <p:nvPr/>
        </p:nvPicPr>
        <p:blipFill rotWithShape="1">
          <a:blip r:embed="rId14" cstate="print">
            <a:extLst>
              <a:ext uri="{28A0092B-C50C-407E-A947-70E740481C1C}">
                <a14:useLocalDpi xmlns:a14="http://schemas.microsoft.com/office/drawing/2010/main" val="0"/>
              </a:ext>
            </a:extLst>
          </a:blip>
          <a:srcRect l="-2140" r="-2140"/>
          <a:stretch/>
        </p:blipFill>
        <p:spPr>
          <a:xfrm>
            <a:off x="6058171" y="4906933"/>
            <a:ext cx="2581120" cy="2000826"/>
          </a:xfrm>
          <a:prstGeom prst="rect">
            <a:avLst/>
          </a:prstGeom>
        </p:spPr>
      </p:pic>
    </p:spTree>
    <p:extLst>
      <p:ext uri="{BB962C8B-B14F-4D97-AF65-F5344CB8AC3E}">
        <p14:creationId xmlns:p14="http://schemas.microsoft.com/office/powerpoint/2010/main" val="2582343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01D7075-2218-A348-B2C9-04D2945E91EB}"/>
              </a:ext>
            </a:extLst>
          </p:cNvPr>
          <p:cNvPicPr>
            <a:picLocks noChangeAspect="1"/>
          </p:cNvPicPr>
          <p:nvPr/>
        </p:nvPicPr>
        <p:blipFill>
          <a:blip r:embed="rId2"/>
          <a:stretch>
            <a:fillRect/>
          </a:stretch>
        </p:blipFill>
        <p:spPr>
          <a:xfrm>
            <a:off x="0" y="733294"/>
            <a:ext cx="12192000" cy="4681728"/>
          </a:xfrm>
          <a:prstGeom prst="rect">
            <a:avLst/>
          </a:prstGeom>
        </p:spPr>
      </p:pic>
      <p:sp>
        <p:nvSpPr>
          <p:cNvPr id="7" name="TextBox 6">
            <a:extLst>
              <a:ext uri="{FF2B5EF4-FFF2-40B4-BE49-F238E27FC236}">
                <a16:creationId xmlns:a16="http://schemas.microsoft.com/office/drawing/2014/main" id="{7BFBB61D-B7AA-6344-B101-F5B801E7153F}"/>
              </a:ext>
            </a:extLst>
          </p:cNvPr>
          <p:cNvSpPr txBox="1"/>
          <p:nvPr/>
        </p:nvSpPr>
        <p:spPr>
          <a:xfrm>
            <a:off x="791570" y="5748628"/>
            <a:ext cx="2292615" cy="1077218"/>
          </a:xfrm>
          <a:prstGeom prst="rect">
            <a:avLst/>
          </a:prstGeom>
          <a:noFill/>
        </p:spPr>
        <p:txBody>
          <a:bodyPr wrap="none" rtlCol="0">
            <a:spAutoFit/>
          </a:bodyPr>
          <a:lstStyle/>
          <a:p>
            <a:r>
              <a:rPr lang="en-US" sz="3200" dirty="0"/>
              <a:t>Pat Collier,</a:t>
            </a:r>
          </a:p>
          <a:p>
            <a:r>
              <a:rPr lang="en-US" sz="3200" dirty="0"/>
              <a:t>Jim Connolly</a:t>
            </a:r>
          </a:p>
        </p:txBody>
      </p:sp>
      <p:sp>
        <p:nvSpPr>
          <p:cNvPr id="8" name="TextBox 7">
            <a:extLst>
              <a:ext uri="{FF2B5EF4-FFF2-40B4-BE49-F238E27FC236}">
                <a16:creationId xmlns:a16="http://schemas.microsoft.com/office/drawing/2014/main" id="{F05C6D8C-D925-E04A-8468-19746699A7D4}"/>
              </a:ext>
            </a:extLst>
          </p:cNvPr>
          <p:cNvSpPr txBox="1"/>
          <p:nvPr/>
        </p:nvSpPr>
        <p:spPr>
          <a:xfrm>
            <a:off x="7369791" y="6102571"/>
            <a:ext cx="4804520" cy="584775"/>
          </a:xfrm>
          <a:prstGeom prst="rect">
            <a:avLst/>
          </a:prstGeom>
          <a:noFill/>
        </p:spPr>
        <p:txBody>
          <a:bodyPr wrap="none" rtlCol="0">
            <a:spAutoFit/>
          </a:bodyPr>
          <a:lstStyle/>
          <a:p>
            <a:r>
              <a:rPr lang="en-US" sz="3200" dirty="0" err="1"/>
              <a:t>edlmiddletown@gmail.com</a:t>
            </a:r>
            <a:endParaRPr lang="en-US" sz="3200" dirty="0"/>
          </a:p>
        </p:txBody>
      </p:sp>
    </p:spTree>
    <p:extLst>
      <p:ext uri="{BB962C8B-B14F-4D97-AF65-F5344CB8AC3E}">
        <p14:creationId xmlns:p14="http://schemas.microsoft.com/office/powerpoint/2010/main" val="3203794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FB467-5EB2-C84E-9023-80BE4A8B8FC5}"/>
              </a:ext>
            </a:extLst>
          </p:cNvPr>
          <p:cNvSpPr>
            <a:spLocks noGrp="1"/>
          </p:cNvSpPr>
          <p:nvPr>
            <p:ph type="title"/>
          </p:nvPr>
        </p:nvSpPr>
        <p:spPr>
          <a:xfrm>
            <a:off x="851848" y="160409"/>
            <a:ext cx="10515600" cy="1325563"/>
          </a:xfrm>
        </p:spPr>
        <p:txBody>
          <a:bodyPr/>
          <a:lstStyle/>
          <a:p>
            <a:r>
              <a:rPr lang="en-US" dirty="0"/>
              <a:t>What Not To Do…..</a:t>
            </a:r>
          </a:p>
        </p:txBody>
      </p:sp>
      <p:pic>
        <p:nvPicPr>
          <p:cNvPr id="5" name="Content Placeholder 4">
            <a:extLst>
              <a:ext uri="{FF2B5EF4-FFF2-40B4-BE49-F238E27FC236}">
                <a16:creationId xmlns:a16="http://schemas.microsoft.com/office/drawing/2014/main" id="{1AB2A834-68FA-434E-99D0-6DDE85A3C614}"/>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1407" r="857"/>
          <a:stretch/>
        </p:blipFill>
        <p:spPr>
          <a:xfrm>
            <a:off x="2374711" y="1136916"/>
            <a:ext cx="7110484" cy="5721084"/>
          </a:xfrm>
        </p:spPr>
      </p:pic>
    </p:spTree>
    <p:extLst>
      <p:ext uri="{BB962C8B-B14F-4D97-AF65-F5344CB8AC3E}">
        <p14:creationId xmlns:p14="http://schemas.microsoft.com/office/powerpoint/2010/main" val="30734138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501</TotalTime>
  <Words>1863</Words>
  <Application>Microsoft Macintosh PowerPoint</Application>
  <PresentationFormat>Widescreen</PresentationFormat>
  <Paragraphs>182</Paragraphs>
  <Slides>20</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Aleo Bold</vt:lpstr>
      <vt:lpstr>Arial</vt:lpstr>
      <vt:lpstr>Calibri</vt:lpstr>
      <vt:lpstr>Calibri Light</vt:lpstr>
      <vt:lpstr>Gandhi Sans</vt:lpstr>
      <vt:lpstr>Garamond</vt:lpstr>
      <vt:lpstr>Office Theme</vt:lpstr>
      <vt:lpstr>PowerPoint Presentation</vt:lpstr>
      <vt:lpstr>Objectives</vt:lpstr>
      <vt:lpstr>We engage students in educational, research, and creative endeavors that empower our graduates to have fulfilling careers and meaningful lives enriched by lifelong learning and service, while we enhance the economic, environmental, and social vitality of our community, our state, and our world.</vt:lpstr>
      <vt:lpstr>Introductions </vt:lpstr>
      <vt:lpstr>   Community-Engaged Scholarship Figure (Doberneck et al, 2017)</vt:lpstr>
      <vt:lpstr>Community.  Engaged.  Scholarship.</vt:lpstr>
      <vt:lpstr>PowerPoint Presentation</vt:lpstr>
      <vt:lpstr>PowerPoint Presentation</vt:lpstr>
      <vt:lpstr>What Not To Do…..</vt:lpstr>
      <vt:lpstr>Humanities</vt:lpstr>
      <vt:lpstr>Educational Innovations: Formal &amp; Informal</vt:lpstr>
      <vt:lpstr>Regression Discontinuity – In Brief</vt:lpstr>
      <vt:lpstr>Research Design Expertise ---&gt; Partners</vt:lpstr>
      <vt:lpstr>Social Sciences</vt:lpstr>
      <vt:lpstr>PowerPoint Presentation</vt:lpstr>
      <vt:lpstr>Holistic Inputs= Holistic Outputs</vt:lpstr>
      <vt:lpstr>Reflections: Challenges and Opportunities</vt:lpstr>
      <vt:lpstr>What are the next steps?</vt:lpstr>
      <vt:lpstr>THANK YOU!</vt:lpstr>
      <vt:lpstr> Titles of Books/Documentaries featured in “Muncie as Middletown , 1929-“ slide: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Wies, Jennifer</dc:creator>
  <cp:lastModifiedBy>Hazelwood, Alicia L</cp:lastModifiedBy>
  <cp:revision>197</cp:revision>
  <dcterms:created xsi:type="dcterms:W3CDTF">2017-09-10T02:04:34Z</dcterms:created>
  <dcterms:modified xsi:type="dcterms:W3CDTF">2020-12-16T15:13:33Z</dcterms:modified>
</cp:coreProperties>
</file>