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0"/>
  </p:notesMasterIdLst>
  <p:sldIdLst>
    <p:sldId id="261" r:id="rId2"/>
    <p:sldId id="266" r:id="rId3"/>
    <p:sldId id="263" r:id="rId4"/>
    <p:sldId id="268" r:id="rId5"/>
    <p:sldId id="269" r:id="rId6"/>
    <p:sldId id="270" r:id="rId7"/>
    <p:sldId id="271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25.2: Wave Description" id="{B8D4D60B-EA58-460B-B0EC-C7EE4BADB147}">
          <p14:sldIdLst>
            <p14:sldId id="261"/>
          </p14:sldIdLst>
        </p14:section>
        <p14:section name="25.4: Wave Speed" id="{047DAF17-82C7-4142-AC4F-FF84231F1F3C}">
          <p14:sldIdLst>
            <p14:sldId id="266"/>
            <p14:sldId id="263"/>
            <p14:sldId id="268"/>
          </p14:sldIdLst>
        </p14:section>
        <p14:section name="25.7: Interference" id="{73320801-0875-4056-B355-A16ED7085813}">
          <p14:sldIdLst>
            <p14:sldId id="269"/>
            <p14:sldId id="270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9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3BBCE-A0A7-4816-87A7-D8BD766AAA1C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68555-AB24-4E95-966F-2B135FCE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18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68555-AB24-4E95-966F-2B135FCEFD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14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6287-A35B-44F1-AA71-AD52A1BDF53F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96F4-8D82-417F-A561-BFF793C0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00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6287-A35B-44F1-AA71-AD52A1BDF53F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96F4-8D82-417F-A561-BFF793C0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0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6287-A35B-44F1-AA71-AD52A1BDF53F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96F4-8D82-417F-A561-BFF793C0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6287-A35B-44F1-AA71-AD52A1BDF53F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96F4-8D82-417F-A561-BFF793C0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11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6287-A35B-44F1-AA71-AD52A1BDF53F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96F4-8D82-417F-A561-BFF793C0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89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6287-A35B-44F1-AA71-AD52A1BDF53F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96F4-8D82-417F-A561-BFF793C0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1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6287-A35B-44F1-AA71-AD52A1BDF53F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96F4-8D82-417F-A561-BFF793C0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70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6287-A35B-44F1-AA71-AD52A1BDF53F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96F4-8D82-417F-A561-BFF793C0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0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6287-A35B-44F1-AA71-AD52A1BDF53F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96F4-8D82-417F-A561-BFF793C0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0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6287-A35B-44F1-AA71-AD52A1BDF53F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96F4-8D82-417F-A561-BFF793C0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75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6287-A35B-44F1-AA71-AD52A1BDF53F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96F4-8D82-417F-A561-BFF793C0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7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86287-A35B-44F1-AA71-AD52A1BDF53F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F96F4-8D82-417F-A561-BFF793C0A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837714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u="sng" dirty="0">
                    <a:solidFill>
                      <a:srgbClr val="FF0000"/>
                    </a:solidFill>
                  </a:rPr>
                  <a:t>Frequency</a:t>
                </a:r>
                <a:r>
                  <a:rPr lang="en-US" dirty="0">
                    <a:solidFill>
                      <a:srgbClr val="FF0000"/>
                    </a:solidFill>
                  </a:rPr>
                  <a:t>-</a:t>
                </a:r>
                <a:r>
                  <a:rPr lang="en-US" dirty="0"/>
                  <a:t> the number of vibrations an object makes in a unit of time</a:t>
                </a:r>
                <a:endParaRPr lang="en-US" u="sng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Frequency is measured in the unit of Hertz (Hz)</a:t>
                </a:r>
              </a:p>
              <a:p>
                <a:r>
                  <a:rPr lang="en-US" dirty="0"/>
                  <a:t>If the frequency of a vibrating object is known, its period can be calculated and vice versa.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Write down these relations:</a:t>
                </a:r>
                <a:endParaRPr lang="en-US" dirty="0"/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𝑓𝑟𝑒𝑞𝑢𝑒𝑛𝑐𝑒𝑦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𝑝𝑒𝑟𝑖𝑜𝑑</m:t>
                          </m:r>
                        </m:den>
                      </m:f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       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𝑝𝑒𝑟𝑖𝑜𝑑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𝑓𝑟𝑒𝑞𝑢𝑒𝑛𝑐𝑦</m:t>
                          </m:r>
                        </m:den>
                      </m:f>
                    </m:oMath>
                  </m:oMathPara>
                </a14:m>
                <a:endParaRPr lang="en-US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837714" cy="4351338"/>
              </a:xfrm>
              <a:blipFill>
                <a:blip r:embed="rId2"/>
                <a:stretch>
                  <a:fillRect l="-1245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images.tutorvista.com/cms/images/83/frequency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809" y="2224916"/>
            <a:ext cx="3819977" cy="252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963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25.4: Wave Speed</a:t>
            </a:r>
          </a:p>
        </p:txBody>
      </p:sp>
      <p:sp>
        <p:nvSpPr>
          <p:cNvPr id="5" name="Rectangle 4"/>
          <p:cNvSpPr/>
          <p:nvPr/>
        </p:nvSpPr>
        <p:spPr>
          <a:xfrm>
            <a:off x="8764347" y="6370098"/>
            <a:ext cx="336803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Animation from Dr. Dan Russel</a:t>
            </a:r>
          </a:p>
        </p:txBody>
      </p:sp>
      <p:pic>
        <p:nvPicPr>
          <p:cNvPr id="2050" name="Picture 2" descr="animation of a transverse wave pulse on a st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159" y="2917925"/>
            <a:ext cx="8407682" cy="222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922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Wave Speed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You can calculate the wave speed (v) of a wave by multiplying the wavelength (</a:t>
                </a:r>
                <a:r>
                  <a:rPr lang="el-GR" dirty="0">
                    <a:solidFill>
                      <a:srgbClr val="FF0000"/>
                    </a:solidFill>
                  </a:rPr>
                  <a:t>λ</a:t>
                </a:r>
                <a:r>
                  <a:rPr lang="en-US" dirty="0">
                    <a:solidFill>
                      <a:srgbClr val="FF0000"/>
                    </a:solidFill>
                  </a:rPr>
                  <a:t>) by the frequency (f).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m:rPr>
                          <m:sty m:val="p"/>
                        </m:rPr>
                        <a:rPr lang="el-G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animation showing a wave train traveling from left to right along with a plot of the displacement of a point in the medium as a function of time, and a plot of the entire wave at a specfic tim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4485917"/>
            <a:ext cx="7143750" cy="46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944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PPE-Ch25-4_p496-Ch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627" y="845200"/>
            <a:ext cx="8263891" cy="337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0013" y="4821381"/>
            <a:ext cx="10485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Here are some values of wavelengths and frequency of sound waves in air around room temperature. What do you notice?</a:t>
            </a:r>
          </a:p>
        </p:txBody>
      </p:sp>
    </p:spTree>
    <p:extLst>
      <p:ext uri="{BB962C8B-B14F-4D97-AF65-F5344CB8AC3E}">
        <p14:creationId xmlns:p14="http://schemas.microsoft.com/office/powerpoint/2010/main" val="2836273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25.7: Interference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8764347" y="6370098"/>
            <a:ext cx="336803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Animation from Dr. Dan Russel</a:t>
            </a:r>
          </a:p>
        </p:txBody>
      </p:sp>
      <p:pic>
        <p:nvPicPr>
          <p:cNvPr id="1026" name="Picture 2" descr="animation showing particle motion in radiated sound field from a lateral quadrupole 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396" y="1690688"/>
            <a:ext cx="4823207" cy="482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01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Interference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u="sng" dirty="0">
                <a:solidFill>
                  <a:srgbClr val="FF0000"/>
                </a:solidFill>
              </a:rPr>
              <a:t>Interference Pattern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is a regular arrangement of places where wave effects are increased, decreased, or neutralized.</a:t>
            </a:r>
          </a:p>
          <a:p>
            <a:r>
              <a:rPr lang="en-US" dirty="0">
                <a:solidFill>
                  <a:srgbClr val="FF0000"/>
                </a:solidFill>
              </a:rPr>
              <a:t>Interference patterns occur when waves from different sources arrive at the same point-at the same time. </a:t>
            </a:r>
          </a:p>
        </p:txBody>
      </p:sp>
      <p:pic>
        <p:nvPicPr>
          <p:cNvPr id="2050" name="Picture 2" descr="animation showing particle motion in radiated sound field from a dipole 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47" y="3476624"/>
            <a:ext cx="27432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wo wave pulses traveling in opposite directions combine through simple addition as they pass through each oth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581" y="3476624"/>
            <a:ext cx="4435615" cy="332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600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Constructive Interference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Constructive Interference</a:t>
            </a:r>
            <a:r>
              <a:rPr lang="en-US" dirty="0">
                <a:solidFill>
                  <a:srgbClr val="FF0000"/>
                </a:solidFill>
              </a:rPr>
              <a:t>-</a:t>
            </a:r>
            <a:r>
              <a:rPr lang="en-US" dirty="0"/>
              <a:t> Addition of two or more waves when wave crests overlap to produce a resulting wave of increased amplitude.</a:t>
            </a:r>
          </a:p>
          <a:p>
            <a:r>
              <a:rPr lang="en-US" dirty="0">
                <a:solidFill>
                  <a:srgbClr val="FF0000"/>
                </a:solidFill>
              </a:rPr>
              <a:t>When waves are in-phase, the crests of one wave overlap the crest of another.</a:t>
            </a:r>
          </a:p>
        </p:txBody>
      </p:sp>
      <p:pic>
        <p:nvPicPr>
          <p:cNvPr id="5" name="Picture 4" descr="CPPE-Ch25-7_p498-Intrfrn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63" y="4073317"/>
            <a:ext cx="4943302" cy="175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864" y="3105582"/>
            <a:ext cx="4915469" cy="368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03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Destructive Interference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Destructive Interference</a:t>
            </a:r>
            <a:r>
              <a:rPr lang="en-US" dirty="0">
                <a:solidFill>
                  <a:srgbClr val="FF0000"/>
                </a:solidFill>
              </a:rPr>
              <a:t>- </a:t>
            </a:r>
            <a:r>
              <a:rPr lang="en-US" dirty="0"/>
              <a:t>Combination of waves where crests of one wave overlaps troughs of another, resulting in a wave of decreased amplitude.</a:t>
            </a:r>
          </a:p>
          <a:p>
            <a:r>
              <a:rPr lang="en-US" dirty="0">
                <a:solidFill>
                  <a:srgbClr val="FF0000"/>
                </a:solidFill>
              </a:rPr>
              <a:t>When waves are out of phase, the crests of one wave overlap the troughs of another.</a:t>
            </a:r>
          </a:p>
        </p:txBody>
      </p:sp>
      <p:pic>
        <p:nvPicPr>
          <p:cNvPr id="4" name="Picture 5" descr="CPPE-Ch25-7_p498-IntrfrncA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440" b="99263" l="1881" r="99321">
                        <a14:foregroundMark x1="15622" y1="68142" x2="15622" y2="68142"/>
                        <a14:foregroundMark x1="41118" y1="91003" x2="41118" y2="91003"/>
                        <a14:foregroundMark x1="56270" y1="63274" x2="56270" y2="63274"/>
                        <a14:foregroundMark x1="13166" y1="70059" x2="13166" y2="70059"/>
                        <a14:foregroundMark x1="22205" y1="76106" x2="22205" y2="76106"/>
                        <a14:foregroundMark x1="15674" y1="84071" x2="15674" y2="84071"/>
                        <a14:foregroundMark x1="26228" y1="67552" x2="26228" y2="67552"/>
                        <a14:foregroundMark x1="20167" y1="67699" x2="20167" y2="67699"/>
                        <a14:foregroundMark x1="43730" y1="84661" x2="43730" y2="84661"/>
                        <a14:foregroundMark x1="57889" y1="71829" x2="57889" y2="71829"/>
                        <a14:foregroundMark x1="75914" y1="74189" x2="75914" y2="74189"/>
                        <a14:foregroundMark x1="73877" y1="73746" x2="73877" y2="73746"/>
                        <a14:foregroundMark x1="73093" y1="77139" x2="73093" y2="77139"/>
                        <a14:foregroundMark x1="71839" y1="80826" x2="71839" y2="80826"/>
                        <a14:foregroundMark x1="72205" y1="78466" x2="72205" y2="78466"/>
                        <a14:foregroundMark x1="84953" y1="73304" x2="84953" y2="73304"/>
                        <a14:foregroundMark x1="83960" y1="72714" x2="83960" y2="72714"/>
                        <a14:foregroundMark x1="87147" y1="74336" x2="87147" y2="74336"/>
                        <a14:foregroundMark x1="90543" y1="74336" x2="90543" y2="74336"/>
                        <a14:foregroundMark x1="92790" y1="72861" x2="92790" y2="72861"/>
                        <a14:foregroundMark x1="95089" y1="76254" x2="95089" y2="76254"/>
                        <a14:foregroundMark x1="94305" y1="80531" x2="94305" y2="80531"/>
                        <a14:foregroundMark x1="95455" y1="80531" x2="95455" y2="80531"/>
                        <a14:foregroundMark x1="96499" y1="80236" x2="96499" y2="80236"/>
                        <a14:foregroundMark x1="97910" y1="79941" x2="97910" y2="79941"/>
                        <a14:foregroundMark x1="48851" y1="79499" x2="48851" y2="79499"/>
                        <a14:foregroundMark x1="6897" y1="79499" x2="6897" y2="79499"/>
                        <a14:foregroundMark x1="5120" y1="79499" x2="5120" y2="79499"/>
                        <a14:foregroundMark x1="4180" y1="79499" x2="4180" y2="79499"/>
                        <a14:foregroundMark x1="12853" y1="79794" x2="12853" y2="79794"/>
                        <a14:foregroundMark x1="15152" y1="79941" x2="15152" y2="79941"/>
                        <a14:foregroundMark x1="15622" y1="79794" x2="15622" y2="79794"/>
                        <a14:foregroundMark x1="14316" y1="80383" x2="14316" y2="80383"/>
                        <a14:foregroundMark x1="22257" y1="79941" x2="22257" y2="79941"/>
                        <a14:foregroundMark x1="20167" y1="79941" x2="20167" y2="79941"/>
                        <a14:foregroundMark x1="20167" y1="79941" x2="20167" y2="79941"/>
                        <a14:foregroundMark x1="20272" y1="78466" x2="20272" y2="78466"/>
                        <a14:foregroundMark x1="19488" y1="79056" x2="19488" y2="79056"/>
                        <a14:foregroundMark x1="23302" y1="79794" x2="23302" y2="79794"/>
                        <a14:foregroundMark x1="49530" y1="78614" x2="49530" y2="78614"/>
                        <a14:foregroundMark x1="50000" y1="79351" x2="50000" y2="79351"/>
                        <a14:foregroundMark x1="50470" y1="78466" x2="50470" y2="78466"/>
                        <a14:foregroundMark x1="48276" y1="77876" x2="48276" y2="77876"/>
                        <a14:foregroundMark x1="74033" y1="73599" x2="74033" y2="73599"/>
                        <a14:foregroundMark x1="73511" y1="73599" x2="73511" y2="73599"/>
                        <a14:foregroundMark x1="72936" y1="73894" x2="72936" y2="73894"/>
                        <a14:foregroundMark x1="73093" y1="73894" x2="73093" y2="73894"/>
                        <a14:foregroundMark x1="74399" y1="70501" x2="74399" y2="70501"/>
                        <a14:foregroundMark x1="74922" y1="71829" x2="74922" y2="71829"/>
                        <a14:foregroundMark x1="76280" y1="71976" x2="76280" y2="71976"/>
                        <a14:foregroundMark x1="77638" y1="71386" x2="77638" y2="71386"/>
                        <a14:foregroundMark x1="78736" y1="71239" x2="78736" y2="71239"/>
                        <a14:foregroundMark x1="80303" y1="70354" x2="80303" y2="70354"/>
                        <a14:foregroundMark x1="81818" y1="70944" x2="81818" y2="70944"/>
                        <a14:foregroundMark x1="80669" y1="71829" x2="80669" y2="71829"/>
                        <a14:foregroundMark x1="83177" y1="71681" x2="83177" y2="71681"/>
                        <a14:foregroundMark x1="85319" y1="72419" x2="85319" y2="72419"/>
                        <a14:foregroundMark x1="86886" y1="72419" x2="86886" y2="72419"/>
                        <a14:foregroundMark x1="89760" y1="73599" x2="89760" y2="73599"/>
                        <a14:foregroundMark x1="88401" y1="70796" x2="88401" y2="70796"/>
                        <a14:foregroundMark x1="94201" y1="73156" x2="94201" y2="73156"/>
                        <a14:foregroundMark x1="14002" y1="62389" x2="14002" y2="62389"/>
                        <a14:foregroundMark x1="54023" y1="70501" x2="54023" y2="70501"/>
                        <a14:foregroundMark x1="59248" y1="62242" x2="59248" y2="62242"/>
                        <a14:foregroundMark x1="26646" y1="79794" x2="26646" y2="79794"/>
                        <a14:foregroundMark x1="26071" y1="78614" x2="26071" y2="78614"/>
                        <a14:foregroundMark x1="24608" y1="76106" x2="24608" y2="76106"/>
                        <a14:foregroundMark x1="27273" y1="78024" x2="27273" y2="78024"/>
                        <a14:foregroundMark x1="28788" y1="76106" x2="28788" y2="76106"/>
                        <a14:foregroundMark x1="29467" y1="77139" x2="29467" y2="77139"/>
                        <a14:foregroundMark x1="28997" y1="78466" x2="28997" y2="78466"/>
                        <a14:foregroundMark x1="27952" y1="78909" x2="27952" y2="78909"/>
                        <a14:foregroundMark x1="29833" y1="77581" x2="29833" y2="77581"/>
                        <a14:foregroundMark x1="30199" y1="76696" x2="30199" y2="76696"/>
                        <a14:foregroundMark x1="31714" y1="76991" x2="31714" y2="76991"/>
                        <a14:foregroundMark x1="25758" y1="76696" x2="25758" y2="76696"/>
                        <a14:foregroundMark x1="37200" y1="77434" x2="37200" y2="77434"/>
                        <a14:foregroundMark x1="36207" y1="76106" x2="36207" y2="76106"/>
                        <a14:foregroundMark x1="38767" y1="75074" x2="38767" y2="75074"/>
                        <a14:foregroundMark x1="40700" y1="78466" x2="40700" y2="78466"/>
                        <a14:foregroundMark x1="42215" y1="78024" x2="42215" y2="78024"/>
                        <a14:foregroundMark x1="41275" y1="77139" x2="41275" y2="77139"/>
                        <a14:foregroundMark x1="40439" y1="76696" x2="40439" y2="76696"/>
                        <a14:foregroundMark x1="43574" y1="76254" x2="43574" y2="76254"/>
                        <a14:foregroundMark x1="45246" y1="76991" x2="45246" y2="76991"/>
                        <a14:foregroundMark x1="68966" y1="76696" x2="68966" y2="76696"/>
                        <a14:backgroundMark x1="92372" y1="67404" x2="92372" y2="67404"/>
                        <a14:backgroundMark x1="4180" y1="65192" x2="4180" y2="6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277"/>
          <a:stretch/>
        </p:blipFill>
        <p:spPr bwMode="auto">
          <a:xfrm>
            <a:off x="276415" y="4761645"/>
            <a:ext cx="6161916" cy="93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2299" y="3564610"/>
            <a:ext cx="4391186" cy="329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73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1867</TotalTime>
  <Words>249</Words>
  <Application>Microsoft Office PowerPoint</Application>
  <PresentationFormat>Widescreen</PresentationFormat>
  <Paragraphs>26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Office Theme</vt:lpstr>
      <vt:lpstr>Frequency</vt:lpstr>
      <vt:lpstr>25.4: Wave Speed</vt:lpstr>
      <vt:lpstr>Finding the Wave Speed</vt:lpstr>
      <vt:lpstr>PowerPoint Presentation</vt:lpstr>
      <vt:lpstr>25.7: Interference</vt:lpstr>
      <vt:lpstr>Interference Pattern</vt:lpstr>
      <vt:lpstr>Constructive Interference</vt:lpstr>
      <vt:lpstr>Destructive Interference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32: Electrostatics</dc:title>
  <dc:creator>Nathan Chaffee</dc:creator>
  <cp:lastModifiedBy>Nathan Chaffee</cp:lastModifiedBy>
  <cp:revision>157</cp:revision>
  <dcterms:created xsi:type="dcterms:W3CDTF">2016-01-05T05:29:36Z</dcterms:created>
  <dcterms:modified xsi:type="dcterms:W3CDTF">2016-04-11T05:48:22Z</dcterms:modified>
</cp:coreProperties>
</file>