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4C7FB"/>
    <a:srgbClr val="964395"/>
    <a:srgbClr val="F2FF7F"/>
    <a:srgbClr val="D1C81C"/>
    <a:srgbClr val="3DCEF4"/>
    <a:srgbClr val="FF71FF"/>
    <a:srgbClr val="FF07FF"/>
    <a:srgbClr val="5F0160"/>
    <a:srgbClr val="FF00FF"/>
    <a:srgbClr val="00D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17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53F59E-1F01-A14D-81FB-419DBC9EA8AB}" type="datetimeFigureOut">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3922221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3F59E-1F01-A14D-81FB-419DBC9EA8AB}" type="datetimeFigureOut">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1745010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3F59E-1F01-A14D-81FB-419DBC9EA8AB}" type="datetimeFigureOut">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417319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53F59E-1F01-A14D-81FB-419DBC9EA8AB}" type="datetimeFigureOut">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1498193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53F59E-1F01-A14D-81FB-419DBC9EA8AB}" type="datetimeFigureOut">
              <a:rPr lang="en-US" smtClean="0"/>
              <a:t>9/21/17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3448739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53F59E-1F01-A14D-81FB-419DBC9EA8AB}" type="datetimeFigureOut">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27399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53F59E-1F01-A14D-81FB-419DBC9EA8AB}" type="datetimeFigureOut">
              <a:rPr lang="en-US" smtClean="0"/>
              <a:t>9/21/17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12346466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53F59E-1F01-A14D-81FB-419DBC9EA8AB}" type="datetimeFigureOut">
              <a:rPr lang="en-US" smtClean="0"/>
              <a:t>9/21/17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7210034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3F59E-1F01-A14D-81FB-419DBC9EA8AB}" type="datetimeFigureOut">
              <a:rPr lang="en-US" smtClean="0"/>
              <a:t>9/21/17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3269807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3F59E-1F01-A14D-81FB-419DBC9EA8AB}" type="datetimeFigureOut">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3218514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53F59E-1F01-A14D-81FB-419DBC9EA8AB}" type="datetimeFigureOut">
              <a:rPr lang="en-US" smtClean="0"/>
              <a:t>9/21/17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833AF8-EA67-E641-9E4A-AE2570A00E95}" type="slidenum">
              <a:rPr lang="en-US" smtClean="0"/>
              <a:t>‹#›</a:t>
            </a:fld>
            <a:endParaRPr lang="en-US"/>
          </a:p>
        </p:txBody>
      </p:sp>
    </p:spTree>
    <p:extLst>
      <p:ext uri="{BB962C8B-B14F-4D97-AF65-F5344CB8AC3E}">
        <p14:creationId xmlns:p14="http://schemas.microsoft.com/office/powerpoint/2010/main" val="206517589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3F59E-1F01-A14D-81FB-419DBC9EA8AB}" type="datetimeFigureOut">
              <a:rPr lang="en-US" smtClean="0"/>
              <a:t>9/21/17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833AF8-EA67-E641-9E4A-AE2570A00E95}" type="slidenum">
              <a:rPr lang="en-US" smtClean="0"/>
              <a:t>‹#›</a:t>
            </a:fld>
            <a:endParaRPr lang="en-US"/>
          </a:p>
        </p:txBody>
      </p:sp>
    </p:spTree>
    <p:extLst>
      <p:ext uri="{BB962C8B-B14F-4D97-AF65-F5344CB8AC3E}">
        <p14:creationId xmlns:p14="http://schemas.microsoft.com/office/powerpoint/2010/main" val="262136943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5.xml"/><Relationship Id="rId4" Type="http://schemas.openxmlformats.org/officeDocument/2006/relationships/slide" Target="slide7.xml"/><Relationship Id="rId5" Type="http://schemas.openxmlformats.org/officeDocument/2006/relationships/slide" Target="slide2.xml"/><Relationship Id="rId6" Type="http://schemas.openxmlformats.org/officeDocument/2006/relationships/slide" Target="slide4.xml"/><Relationship Id="rId7" Type="http://schemas.openxmlformats.org/officeDocument/2006/relationships/slide" Target="slide6.xml"/><Relationship Id="rId1" Type="http://schemas.openxmlformats.org/officeDocument/2006/relationships/slideLayout" Target="../slideLayouts/slideLayout1.xml"/><Relationship Id="rId2" Type="http://schemas.openxmlformats.org/officeDocument/2006/relationships/slide" Target="slid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1" Type="http://schemas.openxmlformats.org/officeDocument/2006/relationships/image" Target="../media/image1.png"/><Relationship Id="rId12" Type="http://schemas.openxmlformats.org/officeDocument/2006/relationships/hyperlink" Target="http://www.e-learningforkids.org/life-skills/" TargetMode="External"/><Relationship Id="rId13" Type="http://schemas.openxmlformats.org/officeDocument/2006/relationships/hyperlink" Target="https://itunes.apple.com/us/app/dinorama/id611016610?mt=8" TargetMode="External"/><Relationship Id="rId14" Type="http://schemas.openxmlformats.org/officeDocument/2006/relationships/hyperlink" Target="https://itunes.apple.com/us/app/put-it-away/id494750234?mt=8" TargetMode="External"/><Relationship Id="rId15" Type="http://schemas.openxmlformats.org/officeDocument/2006/relationships/hyperlink" Target="https://www.centervention.com/hall-of-heroes/" TargetMode="External"/><Relationship Id="rId16" Type="http://schemas.openxmlformats.org/officeDocument/2006/relationships/hyperlink" Target="https://itunes.apple.com/us/app/the-room/id552039496?mt=8" TargetMode="External"/><Relationship Id="rId1" Type="http://schemas.openxmlformats.org/officeDocument/2006/relationships/slideLayout" Target="../slideLayouts/slideLayout2.xml"/><Relationship Id="rId2" Type="http://schemas.openxmlformats.org/officeDocument/2006/relationships/hyperlink" Target="http://www.abcya.com" TargetMode="External"/><Relationship Id="rId3" Type="http://schemas.openxmlformats.org/officeDocument/2006/relationships/hyperlink" Target="http://www.coolmath4kids.com/" TargetMode="External"/><Relationship Id="rId4" Type="http://schemas.openxmlformats.org/officeDocument/2006/relationships/hyperlink" Target="http://www.funbrain.com" TargetMode="External"/><Relationship Id="rId5" Type="http://schemas.openxmlformats.org/officeDocument/2006/relationships/hyperlink" Target="https://itunes.apple.com/ca/app/my-word-wall/id437421121?mt=8%23&amp;partnerId=30&amp;siteID=uIXydSSmUKA" TargetMode="External"/><Relationship Id="rId6" Type="http://schemas.openxmlformats.org/officeDocument/2006/relationships/hyperlink" Target="https://itunes.apple.com/us/app/reading-raven-for-ipad/id496586135?mt=8" TargetMode="External"/><Relationship Id="rId7" Type="http://schemas.openxmlformats.org/officeDocument/2006/relationships/hyperlink" Target="https://itunes.apple.com/us/app/peter-pigs-money-counter/id1093223171?mt=8" TargetMode="External"/><Relationship Id="rId8" Type="http://schemas.openxmlformats.org/officeDocument/2006/relationships/hyperlink" Target="https://itunes.apple.com/us/app/id961584106?mt=8&amp;ign-mpt=uo=8" TargetMode="External"/><Relationship Id="rId9" Type="http://schemas.openxmlformats.org/officeDocument/2006/relationships/hyperlink" Target="https://itunes.apple.com/us/app/storylines/id464977336?mt=8" TargetMode="External"/><Relationship Id="rId10" Type="http://schemas.openxmlformats.org/officeDocument/2006/relationships/hyperlink" Target="https://itunes.apple.com/app/alge-bingo/id490498376?mt=8"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22000">
              <a:schemeClr val="bg1">
                <a:tint val="40000"/>
                <a:satMod val="350000"/>
              </a:schemeClr>
            </a:gs>
            <a:gs pos="49000">
              <a:schemeClr val="bg1">
                <a:tint val="45000"/>
                <a:shade val="99000"/>
                <a:satMod val="350000"/>
              </a:schemeClr>
            </a:gs>
            <a:gs pos="77000">
              <a:schemeClr val="bg1">
                <a:shade val="20000"/>
                <a:satMod val="255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18" name="5-Point Star 17">
            <a:hlinkClick r:id="rId2" action="ppaction://hlinksldjump"/>
          </p:cNvPr>
          <p:cNvSpPr/>
          <p:nvPr/>
        </p:nvSpPr>
        <p:spPr>
          <a:xfrm>
            <a:off x="3627628" y="2079217"/>
            <a:ext cx="2862668" cy="2468241"/>
          </a:xfrm>
          <a:prstGeom prst="star5">
            <a:avLst/>
          </a:prstGeom>
          <a:solidFill>
            <a:srgbClr val="FFFF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ound Diagonal Corner Rectangle 16">
            <a:hlinkClick r:id="rId3" action="ppaction://hlinksldjump"/>
          </p:cNvPr>
          <p:cNvSpPr/>
          <p:nvPr/>
        </p:nvSpPr>
        <p:spPr>
          <a:xfrm>
            <a:off x="7258918" y="2050356"/>
            <a:ext cx="1587438" cy="1826482"/>
          </a:xfrm>
          <a:prstGeom prst="round2DiagRect">
            <a:avLst/>
          </a:prstGeom>
          <a:solidFill>
            <a:srgbClr val="00DC00"/>
          </a:solidFill>
          <a:ln>
            <a:solidFill>
              <a:schemeClr val="bg1"/>
            </a:solidFill>
          </a:ln>
        </p:spPr>
        <p:style>
          <a:lnRef idx="1">
            <a:schemeClr val="accent3"/>
          </a:lnRef>
          <a:fillRef idx="3">
            <a:schemeClr val="accent3"/>
          </a:fillRef>
          <a:effectRef idx="2">
            <a:schemeClr val="accent3"/>
          </a:effectRef>
          <a:fontRef idx="minor">
            <a:schemeClr val="lt1"/>
          </a:fontRef>
        </p:style>
        <p:txBody>
          <a:bodyPr rtlCol="0" anchor="ctr"/>
          <a:lstStyle/>
          <a:p>
            <a:pPr algn="ctr"/>
            <a:endParaRPr lang="en-US">
              <a:solidFill>
                <a:schemeClr val="bg1"/>
              </a:solidFill>
            </a:endParaRPr>
          </a:p>
        </p:txBody>
      </p:sp>
      <p:sp>
        <p:nvSpPr>
          <p:cNvPr id="16" name="Vertical Scroll 15">
            <a:hlinkClick r:id="rId4" action="ppaction://hlinksldjump"/>
          </p:cNvPr>
          <p:cNvSpPr/>
          <p:nvPr/>
        </p:nvSpPr>
        <p:spPr>
          <a:xfrm>
            <a:off x="3627628" y="5217750"/>
            <a:ext cx="1807671" cy="1519792"/>
          </a:xfrm>
          <a:prstGeom prst="verticalScroll">
            <a:avLst/>
          </a:prstGeom>
          <a:solidFill>
            <a:srgbClr val="3DCEF4"/>
          </a:solidFill>
          <a:ln w="12700" cmpd="sng">
            <a:solidFill>
              <a:schemeClr val="bg1">
                <a:lumMod val="95000"/>
                <a:lumOff val="5000"/>
              </a:schemeClr>
            </a:solidFill>
          </a:ln>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a:solidFill>
                <a:srgbClr val="000000"/>
              </a:solidFill>
            </a:endParaRPr>
          </a:p>
        </p:txBody>
      </p:sp>
      <p:sp>
        <p:nvSpPr>
          <p:cNvPr id="15" name="Cloud Callout 14">
            <a:hlinkClick r:id="rId5" action="ppaction://hlinksldjump"/>
          </p:cNvPr>
          <p:cNvSpPr/>
          <p:nvPr/>
        </p:nvSpPr>
        <p:spPr>
          <a:xfrm>
            <a:off x="130739" y="4667472"/>
            <a:ext cx="3275894" cy="1073698"/>
          </a:xfrm>
          <a:prstGeom prst="cloudCallout">
            <a:avLst/>
          </a:prstGeom>
          <a:solidFill>
            <a:srgbClr val="FF66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Explosion 1 12">
            <a:hlinkClick r:id="rId6" action="ppaction://hlinksldjump"/>
          </p:cNvPr>
          <p:cNvSpPr/>
          <p:nvPr/>
        </p:nvSpPr>
        <p:spPr>
          <a:xfrm>
            <a:off x="0" y="2023644"/>
            <a:ext cx="3445302" cy="2045701"/>
          </a:xfrm>
          <a:prstGeom prst="irregularSeal1">
            <a:avLst/>
          </a:prstGeom>
          <a:solidFill>
            <a:srgbClr val="5F016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Cloud 9"/>
          <p:cNvSpPr/>
          <p:nvPr/>
        </p:nvSpPr>
        <p:spPr>
          <a:xfrm>
            <a:off x="995756" y="50597"/>
            <a:ext cx="7244487" cy="1976951"/>
          </a:xfrm>
          <a:prstGeom prst="cloud">
            <a:avLst/>
          </a:prstGeom>
          <a:solidFill>
            <a:srgbClr val="0000FF"/>
          </a:solidFill>
          <a:ln w="12700" cmpd="sng">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w="28575" cmpd="sng">
                <a:solidFill>
                  <a:schemeClr val="bg1">
                    <a:lumMod val="95000"/>
                    <a:lumOff val="5000"/>
                  </a:schemeClr>
                </a:solidFill>
              </a:ln>
            </a:endParaRPr>
          </a:p>
        </p:txBody>
      </p:sp>
      <p:sp>
        <p:nvSpPr>
          <p:cNvPr id="2" name="Title 1"/>
          <p:cNvSpPr>
            <a:spLocks noGrp="1"/>
          </p:cNvSpPr>
          <p:nvPr>
            <p:ph type="ctrTitle"/>
          </p:nvPr>
        </p:nvSpPr>
        <p:spPr>
          <a:xfrm>
            <a:off x="829675" y="36530"/>
            <a:ext cx="7772400" cy="1666790"/>
          </a:xfrm>
        </p:spPr>
        <p:txBody>
          <a:bodyPr/>
          <a:lstStyle/>
          <a:p>
            <a:r>
              <a:rPr lang="en-US" dirty="0" smtClean="0">
                <a:ln>
                  <a:solidFill>
                    <a:schemeClr val="bg1">
                      <a:lumMod val="95000"/>
                      <a:lumOff val="5000"/>
                    </a:schemeClr>
                  </a:solidFill>
                </a:ln>
                <a:solidFill>
                  <a:schemeClr val="bg1">
                    <a:lumMod val="95000"/>
                    <a:lumOff val="5000"/>
                  </a:schemeClr>
                </a:solidFill>
              </a:rPr>
              <a:t>Gaming in My Classroom!</a:t>
            </a:r>
            <a:endParaRPr lang="en-US" dirty="0">
              <a:ln>
                <a:solidFill>
                  <a:schemeClr val="bg1">
                    <a:lumMod val="95000"/>
                    <a:lumOff val="5000"/>
                  </a:schemeClr>
                </a:solidFill>
              </a:ln>
              <a:solidFill>
                <a:schemeClr val="bg1">
                  <a:lumMod val="95000"/>
                  <a:lumOff val="5000"/>
                </a:schemeClr>
              </a:solidFill>
            </a:endParaRPr>
          </a:p>
        </p:txBody>
      </p:sp>
      <p:sp>
        <p:nvSpPr>
          <p:cNvPr id="3" name="Subtitle 2"/>
          <p:cNvSpPr>
            <a:spLocks noGrp="1"/>
          </p:cNvSpPr>
          <p:nvPr>
            <p:ph type="subTitle" idx="1"/>
          </p:nvPr>
        </p:nvSpPr>
        <p:spPr>
          <a:xfrm>
            <a:off x="-548387" y="6318546"/>
            <a:ext cx="3825138" cy="673775"/>
          </a:xfrm>
        </p:spPr>
        <p:txBody>
          <a:bodyPr>
            <a:normAutofit/>
          </a:bodyPr>
          <a:lstStyle/>
          <a:p>
            <a:r>
              <a:rPr lang="en-US" sz="2000" dirty="0" smtClean="0"/>
              <a:t>Harlee L. Williams</a:t>
            </a:r>
            <a:endParaRPr lang="en-US" sz="2000" dirty="0"/>
          </a:p>
        </p:txBody>
      </p:sp>
      <p:sp>
        <p:nvSpPr>
          <p:cNvPr id="4" name="TextBox 3">
            <a:hlinkClick r:id="rId5" action="ppaction://hlinksldjump"/>
          </p:cNvPr>
          <p:cNvSpPr txBox="1"/>
          <p:nvPr/>
        </p:nvSpPr>
        <p:spPr>
          <a:xfrm>
            <a:off x="260621" y="4881155"/>
            <a:ext cx="3146012" cy="646331"/>
          </a:xfrm>
          <a:prstGeom prst="rect">
            <a:avLst/>
          </a:prstGeom>
          <a:noFill/>
        </p:spPr>
        <p:txBody>
          <a:bodyPr wrap="square" rtlCol="0">
            <a:spAutoFit/>
          </a:bodyPr>
          <a:lstStyle/>
          <a:p>
            <a:pPr algn="ctr"/>
            <a:r>
              <a:rPr lang="en-US" dirty="0" smtClean="0">
                <a:ln>
                  <a:solidFill>
                    <a:srgbClr val="000000"/>
                  </a:solidFill>
                </a:ln>
                <a:solidFill>
                  <a:srgbClr val="000000"/>
                </a:solidFill>
                <a:hlinkClick r:id="rId5" action="ppaction://hlinksldjump"/>
              </a:rPr>
              <a:t>What is “gaming” in my classroom?</a:t>
            </a:r>
            <a:endParaRPr lang="en-US" dirty="0">
              <a:ln>
                <a:solidFill>
                  <a:srgbClr val="000000"/>
                </a:solidFill>
              </a:ln>
              <a:solidFill>
                <a:srgbClr val="000000"/>
              </a:solidFill>
            </a:endParaRPr>
          </a:p>
        </p:txBody>
      </p:sp>
      <p:sp>
        <p:nvSpPr>
          <p:cNvPr id="5" name="TextBox 4">
            <a:hlinkClick r:id="rId2" action="ppaction://hlinksldjump"/>
          </p:cNvPr>
          <p:cNvSpPr txBox="1"/>
          <p:nvPr/>
        </p:nvSpPr>
        <p:spPr>
          <a:xfrm>
            <a:off x="3550190" y="2996171"/>
            <a:ext cx="3044994" cy="923330"/>
          </a:xfrm>
          <a:prstGeom prst="rect">
            <a:avLst/>
          </a:prstGeom>
          <a:noFill/>
        </p:spPr>
        <p:txBody>
          <a:bodyPr wrap="square" rtlCol="0">
            <a:spAutoFit/>
          </a:bodyPr>
          <a:lstStyle/>
          <a:p>
            <a:pPr algn="ctr"/>
            <a:r>
              <a:rPr lang="en-US" dirty="0" smtClean="0">
                <a:ln>
                  <a:solidFill>
                    <a:schemeClr val="bg1"/>
                  </a:solidFill>
                </a:ln>
                <a:solidFill>
                  <a:schemeClr val="bg1"/>
                </a:solidFill>
                <a:hlinkClick r:id="rId2" action="ppaction://hlinksldjump"/>
              </a:rPr>
              <a:t>Classroom Rules</a:t>
            </a:r>
          </a:p>
          <a:p>
            <a:pPr algn="ctr"/>
            <a:r>
              <a:rPr lang="en-US" dirty="0" smtClean="0">
                <a:ln>
                  <a:solidFill>
                    <a:schemeClr val="bg1"/>
                  </a:solidFill>
                </a:ln>
                <a:solidFill>
                  <a:schemeClr val="bg1"/>
                </a:solidFill>
                <a:hlinkClick r:id="rId2" action="ppaction://hlinksldjump"/>
              </a:rPr>
              <a:t> for </a:t>
            </a:r>
          </a:p>
          <a:p>
            <a:pPr algn="ctr"/>
            <a:r>
              <a:rPr lang="en-US" dirty="0" smtClean="0">
                <a:ln>
                  <a:solidFill>
                    <a:schemeClr val="bg1"/>
                  </a:solidFill>
                </a:ln>
                <a:solidFill>
                  <a:schemeClr val="bg1"/>
                </a:solidFill>
                <a:hlinkClick r:id="rId2" action="ppaction://hlinksldjump"/>
              </a:rPr>
              <a:t>Gaming!</a:t>
            </a:r>
            <a:endParaRPr lang="en-US" dirty="0">
              <a:ln>
                <a:solidFill>
                  <a:schemeClr val="bg1"/>
                </a:solidFill>
              </a:ln>
              <a:solidFill>
                <a:schemeClr val="bg1"/>
              </a:solidFill>
            </a:endParaRPr>
          </a:p>
        </p:txBody>
      </p:sp>
      <p:sp>
        <p:nvSpPr>
          <p:cNvPr id="6" name="TextBox 5">
            <a:hlinkClick r:id="rId6" action="ppaction://hlinksldjump"/>
          </p:cNvPr>
          <p:cNvSpPr txBox="1"/>
          <p:nvPr/>
        </p:nvSpPr>
        <p:spPr>
          <a:xfrm>
            <a:off x="515759" y="2734126"/>
            <a:ext cx="2496606" cy="646331"/>
          </a:xfrm>
          <a:prstGeom prst="rect">
            <a:avLst/>
          </a:prstGeom>
          <a:noFill/>
        </p:spPr>
        <p:txBody>
          <a:bodyPr wrap="square" rtlCol="0">
            <a:spAutoFit/>
          </a:bodyPr>
          <a:lstStyle/>
          <a:p>
            <a:pPr algn="ctr"/>
            <a:r>
              <a:rPr lang="en-US" dirty="0" smtClean="0">
                <a:ln>
                  <a:solidFill>
                    <a:srgbClr val="000000"/>
                  </a:solidFill>
                </a:ln>
                <a:solidFill>
                  <a:srgbClr val="000000"/>
                </a:solidFill>
                <a:hlinkClick r:id="rId6" action="ppaction://hlinksldjump"/>
              </a:rPr>
              <a:t>Gaming = Learning? </a:t>
            </a:r>
          </a:p>
          <a:p>
            <a:pPr algn="ctr"/>
            <a:r>
              <a:rPr lang="en-US" dirty="0" smtClean="0">
                <a:ln>
                  <a:solidFill>
                    <a:srgbClr val="000000"/>
                  </a:solidFill>
                </a:ln>
                <a:solidFill>
                  <a:srgbClr val="000000"/>
                </a:solidFill>
                <a:hlinkClick r:id="rId6" action="ppaction://hlinksldjump"/>
              </a:rPr>
              <a:t>Yes!</a:t>
            </a:r>
            <a:endParaRPr lang="en-US" dirty="0">
              <a:ln>
                <a:solidFill>
                  <a:srgbClr val="000000"/>
                </a:solidFill>
              </a:ln>
              <a:solidFill>
                <a:srgbClr val="000000"/>
              </a:solidFill>
            </a:endParaRPr>
          </a:p>
        </p:txBody>
      </p:sp>
      <p:sp>
        <p:nvSpPr>
          <p:cNvPr id="7" name="TextBox 6"/>
          <p:cNvSpPr txBox="1"/>
          <p:nvPr/>
        </p:nvSpPr>
        <p:spPr>
          <a:xfrm>
            <a:off x="7434002" y="2363432"/>
            <a:ext cx="1296904" cy="1200329"/>
          </a:xfrm>
          <a:prstGeom prst="rect">
            <a:avLst/>
          </a:prstGeom>
          <a:noFill/>
        </p:spPr>
        <p:txBody>
          <a:bodyPr wrap="square" rtlCol="0">
            <a:spAutoFit/>
          </a:bodyPr>
          <a:lstStyle/>
          <a:p>
            <a:pPr algn="ctr"/>
            <a:r>
              <a:rPr lang="en-US" dirty="0" smtClean="0">
                <a:ln>
                  <a:solidFill>
                    <a:schemeClr val="bg1"/>
                  </a:solidFill>
                </a:ln>
                <a:solidFill>
                  <a:schemeClr val="bg1"/>
                </a:solidFill>
                <a:hlinkClick r:id="rId3" action="ppaction://hlinksldjump"/>
              </a:rPr>
              <a:t>Gaming </a:t>
            </a:r>
          </a:p>
          <a:p>
            <a:pPr algn="ctr"/>
            <a:r>
              <a:rPr lang="en-US" dirty="0" smtClean="0">
                <a:ln>
                  <a:solidFill>
                    <a:schemeClr val="bg1"/>
                  </a:solidFill>
                </a:ln>
                <a:solidFill>
                  <a:schemeClr val="bg1"/>
                </a:solidFill>
                <a:hlinkClick r:id="rId3" action="ppaction://hlinksldjump"/>
              </a:rPr>
              <a:t>in </a:t>
            </a:r>
          </a:p>
          <a:p>
            <a:pPr algn="ctr"/>
            <a:r>
              <a:rPr lang="en-US" dirty="0" smtClean="0">
                <a:ln>
                  <a:solidFill>
                    <a:schemeClr val="bg1"/>
                  </a:solidFill>
                </a:ln>
                <a:solidFill>
                  <a:schemeClr val="bg1"/>
                </a:solidFill>
                <a:hlinkClick r:id="rId3" action="ppaction://hlinksldjump"/>
              </a:rPr>
              <a:t>Primary Grades!</a:t>
            </a:r>
            <a:endParaRPr lang="en-US" dirty="0">
              <a:ln>
                <a:solidFill>
                  <a:schemeClr val="bg1"/>
                </a:solidFill>
              </a:ln>
              <a:solidFill>
                <a:schemeClr val="bg1"/>
              </a:solidFill>
            </a:endParaRPr>
          </a:p>
        </p:txBody>
      </p:sp>
      <p:sp>
        <p:nvSpPr>
          <p:cNvPr id="9" name="TextBox 8"/>
          <p:cNvSpPr txBox="1"/>
          <p:nvPr/>
        </p:nvSpPr>
        <p:spPr>
          <a:xfrm>
            <a:off x="3885771" y="5527486"/>
            <a:ext cx="1410497" cy="923330"/>
          </a:xfrm>
          <a:prstGeom prst="rect">
            <a:avLst/>
          </a:prstGeom>
          <a:noFill/>
        </p:spPr>
        <p:txBody>
          <a:bodyPr wrap="square" rtlCol="0">
            <a:spAutoFit/>
          </a:bodyPr>
          <a:lstStyle/>
          <a:p>
            <a:pPr algn="ctr"/>
            <a:r>
              <a:rPr lang="en-US" dirty="0" smtClean="0">
                <a:ln>
                  <a:solidFill>
                    <a:srgbClr val="000000"/>
                  </a:solidFill>
                </a:ln>
                <a:solidFill>
                  <a:srgbClr val="000000"/>
                </a:solidFill>
                <a:hlinkClick r:id="rId4" action="ppaction://hlinksldjump"/>
              </a:rPr>
              <a:t>My Favorite Classroom Games!</a:t>
            </a:r>
            <a:endParaRPr lang="en-US" dirty="0">
              <a:ln>
                <a:solidFill>
                  <a:srgbClr val="000000"/>
                </a:solidFill>
              </a:ln>
              <a:solidFill>
                <a:srgbClr val="000000"/>
              </a:solidFill>
            </a:endParaRPr>
          </a:p>
        </p:txBody>
      </p:sp>
      <p:sp>
        <p:nvSpPr>
          <p:cNvPr id="20" name="Action Button: Information 19">
            <a:hlinkClick r:id="" action="ppaction://hlinkshowjump?jump=lastslide" highlightClick="1"/>
          </p:cNvPr>
          <p:cNvSpPr/>
          <p:nvPr/>
        </p:nvSpPr>
        <p:spPr>
          <a:xfrm>
            <a:off x="8846356" y="6614095"/>
            <a:ext cx="297644" cy="243905"/>
          </a:xfrm>
          <a:prstGeom prst="actionButtonInformation">
            <a:avLst/>
          </a:prstGeom>
          <a:ln>
            <a:solidFill>
              <a:schemeClr val="bg1"/>
            </a:solid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21" name="TextBox 20"/>
          <p:cNvSpPr txBox="1"/>
          <p:nvPr/>
        </p:nvSpPr>
        <p:spPr>
          <a:xfrm>
            <a:off x="5615269" y="1333988"/>
            <a:ext cx="2857387" cy="369332"/>
          </a:xfrm>
          <a:prstGeom prst="rect">
            <a:avLst/>
          </a:prstGeom>
          <a:noFill/>
        </p:spPr>
        <p:txBody>
          <a:bodyPr wrap="square" rtlCol="0">
            <a:spAutoFit/>
          </a:bodyPr>
          <a:lstStyle/>
          <a:p>
            <a:r>
              <a:rPr lang="en-US" dirty="0" smtClean="0"/>
              <a:t>Click a shape to begin.</a:t>
            </a:r>
            <a:endParaRPr lang="en-US" dirty="0"/>
          </a:p>
        </p:txBody>
      </p:sp>
      <p:grpSp>
        <p:nvGrpSpPr>
          <p:cNvPr id="24" name="Group 23"/>
          <p:cNvGrpSpPr/>
          <p:nvPr/>
        </p:nvGrpSpPr>
        <p:grpSpPr>
          <a:xfrm>
            <a:off x="5391611" y="4594326"/>
            <a:ext cx="3792691" cy="2095730"/>
            <a:chOff x="5391611" y="4594326"/>
            <a:chExt cx="3792691" cy="2095730"/>
          </a:xfrm>
        </p:grpSpPr>
        <p:sp>
          <p:nvSpPr>
            <p:cNvPr id="14" name="Explosion 2 13">
              <a:hlinkClick r:id="rId7" action="ppaction://hlinksldjump"/>
            </p:cNvPr>
            <p:cNvSpPr/>
            <p:nvPr/>
          </p:nvSpPr>
          <p:spPr>
            <a:xfrm rot="21255403">
              <a:off x="5391611" y="4594326"/>
              <a:ext cx="3792691" cy="2095730"/>
            </a:xfrm>
            <a:prstGeom prst="irregularSeal2">
              <a:avLst/>
            </a:prstGeom>
            <a:solidFill>
              <a:srgbClr val="FF71FF"/>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TextBox 22">
              <a:hlinkClick r:id="rId7" action="ppaction://hlinksldjump"/>
            </p:cNvPr>
            <p:cNvSpPr txBox="1"/>
            <p:nvPr/>
          </p:nvSpPr>
          <p:spPr>
            <a:xfrm rot="20956396">
              <a:off x="6162142" y="5310719"/>
              <a:ext cx="2193550" cy="646331"/>
            </a:xfrm>
            <a:prstGeom prst="rect">
              <a:avLst/>
            </a:prstGeom>
            <a:noFill/>
          </p:spPr>
          <p:txBody>
            <a:bodyPr wrap="square" rtlCol="0">
              <a:spAutoFit/>
            </a:bodyPr>
            <a:lstStyle/>
            <a:p>
              <a:pPr algn="ctr"/>
              <a:r>
                <a:rPr lang="en-US" dirty="0" smtClean="0">
                  <a:ln>
                    <a:solidFill>
                      <a:schemeClr val="bg1"/>
                    </a:solidFill>
                  </a:ln>
                  <a:solidFill>
                    <a:srgbClr val="000000"/>
                  </a:solidFill>
                  <a:hlinkClick r:id="rId7" action="ppaction://hlinksldjump"/>
                </a:rPr>
                <a:t>Gaming in Secondary Grades!</a:t>
              </a:r>
              <a:r>
                <a:rPr lang="en-US" dirty="0" smtClean="0">
                  <a:ln>
                    <a:solidFill>
                      <a:schemeClr val="bg1"/>
                    </a:solidFill>
                  </a:ln>
                  <a:solidFill>
                    <a:srgbClr val="000000"/>
                  </a:solidFill>
                </a:rPr>
                <a:t>  </a:t>
              </a:r>
            </a:p>
          </p:txBody>
        </p:sp>
      </p:grpSp>
    </p:spTree>
    <p:extLst>
      <p:ext uri="{BB962C8B-B14F-4D97-AF65-F5344CB8AC3E}">
        <p14:creationId xmlns:p14="http://schemas.microsoft.com/office/powerpoint/2010/main" val="100628326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33000">
              <a:schemeClr val="accent6">
                <a:lumMod val="40000"/>
                <a:lumOff val="60000"/>
              </a:schemeClr>
            </a:gs>
            <a:gs pos="2000">
              <a:srgbClr val="FFFFFF"/>
            </a:gs>
            <a:gs pos="83000">
              <a:srgbClr val="FF6600"/>
            </a:gs>
          </a:gsLst>
          <a:lin ang="540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n>
                  <a:solidFill>
                    <a:srgbClr val="000000"/>
                  </a:solidFill>
                </a:ln>
                <a:solidFill>
                  <a:srgbClr val="000000"/>
                </a:solidFill>
              </a:rPr>
              <a:t>What is “gaming” in my classroom?</a:t>
            </a:r>
            <a:br>
              <a:rPr lang="en-US" dirty="0" smtClean="0">
                <a:ln>
                  <a:solidFill>
                    <a:srgbClr val="000000"/>
                  </a:solidFill>
                </a:ln>
                <a:solidFill>
                  <a:srgbClr val="000000"/>
                </a:solidFill>
              </a:rPr>
            </a:br>
            <a:endParaRPr lang="en-US" dirty="0">
              <a:ln>
                <a:solidFill>
                  <a:srgbClr val="000000"/>
                </a:solidFill>
              </a:ln>
              <a:solidFill>
                <a:srgbClr val="000000"/>
              </a:solidFill>
            </a:endParaRPr>
          </a:p>
        </p:txBody>
      </p:sp>
      <p:sp>
        <p:nvSpPr>
          <p:cNvPr id="3" name="Content Placeholder 2"/>
          <p:cNvSpPr>
            <a:spLocks noGrp="1"/>
          </p:cNvSpPr>
          <p:nvPr>
            <p:ph idx="1"/>
          </p:nvPr>
        </p:nvSpPr>
        <p:spPr>
          <a:xfrm>
            <a:off x="457200" y="1196151"/>
            <a:ext cx="8229600" cy="5284518"/>
          </a:xfrm>
        </p:spPr>
        <p:txBody>
          <a:bodyPr>
            <a:normAutofit fontScale="77500" lnSpcReduction="20000"/>
          </a:bodyPr>
          <a:lstStyle/>
          <a:p>
            <a:pPr>
              <a:buFontTx/>
              <a:buChar char="-"/>
            </a:pPr>
            <a:r>
              <a:rPr lang="en-US" dirty="0" smtClean="0">
                <a:solidFill>
                  <a:srgbClr val="000000"/>
                </a:solidFill>
              </a:rPr>
              <a:t>Gaming in my classroom involves students interacting with different kinds of technology to play a game that targets different academic or functional skills </a:t>
            </a:r>
            <a:r>
              <a:rPr lang="en-US" dirty="0">
                <a:solidFill>
                  <a:srgbClr val="000000"/>
                </a:solidFill>
              </a:rPr>
              <a:t>(</a:t>
            </a:r>
            <a:r>
              <a:rPr lang="en-US" dirty="0" err="1">
                <a:solidFill>
                  <a:srgbClr val="000000"/>
                </a:solidFill>
              </a:rPr>
              <a:t>Marzano</a:t>
            </a:r>
            <a:r>
              <a:rPr lang="en-US" dirty="0">
                <a:solidFill>
                  <a:srgbClr val="000000"/>
                </a:solidFill>
              </a:rPr>
              <a:t>, 2010)</a:t>
            </a:r>
            <a:r>
              <a:rPr lang="en-US" dirty="0" smtClean="0">
                <a:solidFill>
                  <a:srgbClr val="000000"/>
                </a:solidFill>
                <a:effectLst/>
              </a:rPr>
              <a:t> </a:t>
            </a:r>
            <a:r>
              <a:rPr lang="en-US" dirty="0" smtClean="0">
                <a:solidFill>
                  <a:srgbClr val="000000"/>
                </a:solidFill>
              </a:rPr>
              <a:t>.</a:t>
            </a:r>
          </a:p>
          <a:p>
            <a:pPr>
              <a:buFontTx/>
              <a:buChar char="-"/>
            </a:pPr>
            <a:r>
              <a:rPr lang="en-US" dirty="0" smtClean="0">
                <a:solidFill>
                  <a:srgbClr val="000000"/>
                </a:solidFill>
              </a:rPr>
              <a:t>Games in my classroom provide students with time to practice, enhance or review their knowledge and skills. Games are not used to teach content initially </a:t>
            </a:r>
            <a:r>
              <a:rPr lang="en-US" dirty="0">
                <a:solidFill>
                  <a:srgbClr val="000000"/>
                </a:solidFill>
              </a:rPr>
              <a:t>(Davis, 2014)</a:t>
            </a:r>
            <a:r>
              <a:rPr lang="en-US" dirty="0" smtClean="0">
                <a:solidFill>
                  <a:srgbClr val="000000"/>
                </a:solidFill>
                <a:effectLst/>
              </a:rPr>
              <a:t> </a:t>
            </a:r>
            <a:r>
              <a:rPr lang="en-US" dirty="0" smtClean="0">
                <a:solidFill>
                  <a:srgbClr val="000000"/>
                </a:solidFill>
              </a:rPr>
              <a:t>. </a:t>
            </a:r>
          </a:p>
          <a:p>
            <a:pPr>
              <a:buFontTx/>
              <a:buChar char="-"/>
            </a:pPr>
            <a:r>
              <a:rPr lang="en-US" dirty="0" smtClean="0">
                <a:solidFill>
                  <a:srgbClr val="000000"/>
                </a:solidFill>
              </a:rPr>
              <a:t>Games can range from whole group jeopardy, small group trivia games, and individual gaming apps. </a:t>
            </a:r>
          </a:p>
          <a:p>
            <a:pPr>
              <a:buFontTx/>
              <a:buChar char="-"/>
            </a:pPr>
            <a:r>
              <a:rPr lang="en-US" dirty="0" smtClean="0">
                <a:solidFill>
                  <a:srgbClr val="000000"/>
                </a:solidFill>
              </a:rPr>
              <a:t>Ergonomics: The physical component will be addressed by ensuring that students are physically positioned correctly when using computers in the classroom. The psychological component will be addressed by not requiring students to play games for too long, and not making the games high stakes ( not for a grade) </a:t>
            </a:r>
            <a:r>
              <a:rPr lang="en-US" dirty="0">
                <a:solidFill>
                  <a:srgbClr val="000000"/>
                </a:solidFill>
              </a:rPr>
              <a:t>(The Puget Sound Chapter of the Human Factors and Ergonomics Society, 2014</a:t>
            </a:r>
            <a:r>
              <a:rPr lang="en-US" dirty="0" smtClean="0">
                <a:solidFill>
                  <a:srgbClr val="000000"/>
                </a:solidFill>
              </a:rPr>
              <a:t>).</a:t>
            </a:r>
            <a:endParaRPr lang="en-US" dirty="0">
              <a:solidFill>
                <a:srgbClr val="000000"/>
              </a:solidFill>
            </a:endParaRPr>
          </a:p>
        </p:txBody>
      </p:sp>
      <p:grpSp>
        <p:nvGrpSpPr>
          <p:cNvPr id="8" name="Group 7"/>
          <p:cNvGrpSpPr/>
          <p:nvPr/>
        </p:nvGrpSpPr>
        <p:grpSpPr>
          <a:xfrm>
            <a:off x="8176296" y="5801981"/>
            <a:ext cx="967704" cy="949182"/>
            <a:chOff x="7979670" y="5769624"/>
            <a:chExt cx="967704" cy="949182"/>
          </a:xfrm>
        </p:grpSpPr>
        <p:pic>
          <p:nvPicPr>
            <p:cNvPr id="6" name="Picture 5" descr="tornado-clip-art-ncEyjGBa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7" name="TextBox 6"/>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Tree>
    <p:extLst>
      <p:ext uri="{BB962C8B-B14F-4D97-AF65-F5344CB8AC3E}">
        <p14:creationId xmlns:p14="http://schemas.microsoft.com/office/powerpoint/2010/main" val="10215778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18000">
              <a:srgbClr val="D1C81C">
                <a:alpha val="89000"/>
              </a:srgbClr>
            </a:gs>
            <a:gs pos="100000">
              <a:srgbClr val="FFFFFF">
                <a:alpha val="89000"/>
              </a:srgbClr>
            </a:gs>
            <a:gs pos="79000">
              <a:srgbClr val="F2FF7F">
                <a:alpha val="89000"/>
              </a:srgbClr>
            </a:gs>
          </a:gsLst>
          <a:lin ang="159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rPr>
              <a:t>Classroom Rules for Gaming!</a:t>
            </a:r>
            <a:br>
              <a:rPr lang="en-US" dirty="0" smtClean="0">
                <a:solidFill>
                  <a:srgbClr val="000000"/>
                </a:solidFill>
              </a:rPr>
            </a:br>
            <a:endParaRPr lang="en-US" dirty="0">
              <a:solidFill>
                <a:srgbClr val="000000"/>
              </a:solidFill>
            </a:endParaRPr>
          </a:p>
        </p:txBody>
      </p:sp>
      <p:sp>
        <p:nvSpPr>
          <p:cNvPr id="3" name="Content Placeholder 2"/>
          <p:cNvSpPr>
            <a:spLocks noGrp="1"/>
          </p:cNvSpPr>
          <p:nvPr>
            <p:ph idx="1"/>
          </p:nvPr>
        </p:nvSpPr>
        <p:spPr>
          <a:xfrm>
            <a:off x="457200" y="1274455"/>
            <a:ext cx="8229600" cy="5060447"/>
          </a:xfrm>
        </p:spPr>
        <p:txBody>
          <a:bodyPr>
            <a:normAutofit/>
          </a:bodyPr>
          <a:lstStyle/>
          <a:p>
            <a:pPr marL="0" indent="0">
              <a:buNone/>
            </a:pPr>
            <a:r>
              <a:rPr lang="en-US" dirty="0" smtClean="0">
                <a:solidFill>
                  <a:srgbClr val="000000"/>
                </a:solidFill>
              </a:rPr>
              <a:t>Appropriate Use of Games:</a:t>
            </a:r>
          </a:p>
          <a:p>
            <a:pPr>
              <a:buFontTx/>
              <a:buChar char="-"/>
            </a:pPr>
            <a:r>
              <a:rPr lang="en-US" dirty="0" smtClean="0">
                <a:solidFill>
                  <a:srgbClr val="000000"/>
                </a:solidFill>
              </a:rPr>
              <a:t>All games must involve academic or functional skills </a:t>
            </a:r>
            <a:r>
              <a:rPr lang="en-US" dirty="0">
                <a:solidFill>
                  <a:srgbClr val="000000"/>
                </a:solidFill>
              </a:rPr>
              <a:t>(</a:t>
            </a:r>
            <a:r>
              <a:rPr lang="en-US" dirty="0" err="1">
                <a:solidFill>
                  <a:srgbClr val="000000"/>
                </a:solidFill>
              </a:rPr>
              <a:t>Marzano</a:t>
            </a:r>
            <a:r>
              <a:rPr lang="en-US" dirty="0">
                <a:solidFill>
                  <a:srgbClr val="000000"/>
                </a:solidFill>
              </a:rPr>
              <a:t>, 2010)</a:t>
            </a:r>
            <a:r>
              <a:rPr lang="en-US" dirty="0" smtClean="0">
                <a:effectLst/>
              </a:rPr>
              <a:t> </a:t>
            </a:r>
            <a:r>
              <a:rPr lang="en-US" dirty="0" smtClean="0">
                <a:solidFill>
                  <a:srgbClr val="000000"/>
                </a:solidFill>
              </a:rPr>
              <a:t>.</a:t>
            </a:r>
          </a:p>
          <a:p>
            <a:pPr>
              <a:buFontTx/>
              <a:buChar char="-"/>
            </a:pPr>
            <a:r>
              <a:rPr lang="en-US" dirty="0" smtClean="0">
                <a:solidFill>
                  <a:srgbClr val="000000"/>
                </a:solidFill>
              </a:rPr>
              <a:t>Games must be pre-approved by the teacher.</a:t>
            </a:r>
          </a:p>
          <a:p>
            <a:pPr>
              <a:buFontTx/>
              <a:buChar char="-"/>
            </a:pPr>
            <a:r>
              <a:rPr lang="en-US" dirty="0" smtClean="0">
                <a:solidFill>
                  <a:srgbClr val="000000"/>
                </a:solidFill>
              </a:rPr>
              <a:t>Games are only to be played during free-time or other times indicated by the teacher.</a:t>
            </a:r>
          </a:p>
          <a:p>
            <a:pPr>
              <a:buFontTx/>
              <a:buChar char="-"/>
            </a:pPr>
            <a:r>
              <a:rPr lang="en-US" dirty="0" smtClean="0">
                <a:solidFill>
                  <a:srgbClr val="000000"/>
                </a:solidFill>
              </a:rPr>
              <a:t>Games must be Fun!</a:t>
            </a:r>
          </a:p>
          <a:p>
            <a:pPr>
              <a:buFontTx/>
              <a:buChar char="-"/>
            </a:pPr>
            <a:r>
              <a:rPr lang="en-US" dirty="0" smtClean="0">
                <a:solidFill>
                  <a:srgbClr val="000000"/>
                </a:solidFill>
              </a:rPr>
              <a:t>Games aren’t for a grade, but try your best to learn!</a:t>
            </a:r>
            <a:endParaRPr lang="en-US" dirty="0">
              <a:solidFill>
                <a:srgbClr val="000000"/>
              </a:solidFill>
            </a:endParaRPr>
          </a:p>
        </p:txBody>
      </p:sp>
      <p:grpSp>
        <p:nvGrpSpPr>
          <p:cNvPr id="4" name="Group 3"/>
          <p:cNvGrpSpPr/>
          <p:nvPr/>
        </p:nvGrpSpPr>
        <p:grpSpPr>
          <a:xfrm>
            <a:off x="8176296" y="5801981"/>
            <a:ext cx="967704" cy="949182"/>
            <a:chOff x="7979670" y="5769624"/>
            <a:chExt cx="967704" cy="949182"/>
          </a:xfrm>
        </p:grpSpPr>
        <p:pic>
          <p:nvPicPr>
            <p:cNvPr id="5" name="Picture 4" descr="tornado-clip-art-ncEyjGBa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6" name="TextBox 5"/>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Tree>
    <p:extLst>
      <p:ext uri="{BB962C8B-B14F-4D97-AF65-F5344CB8AC3E}">
        <p14:creationId xmlns:p14="http://schemas.microsoft.com/office/powerpoint/2010/main" val="1357579976"/>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8000">
              <a:srgbClr val="964395"/>
            </a:gs>
            <a:gs pos="45000">
              <a:srgbClr val="FF71FF"/>
            </a:gs>
            <a:gs pos="89000">
              <a:schemeClr val="bg1">
                <a:lumMod val="75000"/>
                <a:lumOff val="25000"/>
              </a:schemeClr>
            </a:gs>
            <a:gs pos="69000">
              <a:schemeClr val="accent4">
                <a:lumMod val="60000"/>
                <a:lumOff val="40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rPr>
              <a:t>Gaming = Learning? Yes!</a:t>
            </a:r>
            <a:br>
              <a:rPr lang="en-US" dirty="0" smtClean="0">
                <a:solidFill>
                  <a:srgbClr val="000000"/>
                </a:solidFill>
              </a:rPr>
            </a:br>
            <a:endParaRPr lang="en-US" dirty="0">
              <a:solidFill>
                <a:srgbClr val="000000"/>
              </a:solidFill>
            </a:endParaRPr>
          </a:p>
        </p:txBody>
      </p:sp>
      <p:sp>
        <p:nvSpPr>
          <p:cNvPr id="3" name="Content Placeholder 2"/>
          <p:cNvSpPr>
            <a:spLocks noGrp="1"/>
          </p:cNvSpPr>
          <p:nvPr>
            <p:ph idx="1"/>
          </p:nvPr>
        </p:nvSpPr>
        <p:spPr>
          <a:xfrm>
            <a:off x="457200" y="1082272"/>
            <a:ext cx="8229600" cy="5398397"/>
          </a:xfrm>
        </p:spPr>
        <p:txBody>
          <a:bodyPr>
            <a:normAutofit fontScale="77500" lnSpcReduction="20000"/>
          </a:bodyPr>
          <a:lstStyle/>
          <a:p>
            <a:pPr marL="0" indent="0">
              <a:buNone/>
            </a:pPr>
            <a:r>
              <a:rPr lang="en-US" dirty="0" smtClean="0">
                <a:solidFill>
                  <a:srgbClr val="000000"/>
                </a:solidFill>
              </a:rPr>
              <a:t>Games are not just toys!</a:t>
            </a:r>
          </a:p>
          <a:p>
            <a:r>
              <a:rPr lang="en-US" dirty="0" smtClean="0">
                <a:solidFill>
                  <a:srgbClr val="000000"/>
                </a:solidFill>
              </a:rPr>
              <a:t>Gaming allows students to “fine </a:t>
            </a:r>
            <a:r>
              <a:rPr lang="mr-IN" dirty="0" smtClean="0">
                <a:solidFill>
                  <a:srgbClr val="000000"/>
                </a:solidFill>
              </a:rPr>
              <a:t>–</a:t>
            </a:r>
            <a:r>
              <a:rPr lang="en-US" dirty="0" smtClean="0">
                <a:solidFill>
                  <a:srgbClr val="000000"/>
                </a:solidFill>
              </a:rPr>
              <a:t>tune” skills they have learned during instruction </a:t>
            </a:r>
            <a:r>
              <a:rPr lang="en-US" dirty="0">
                <a:solidFill>
                  <a:srgbClr val="000000"/>
                </a:solidFill>
              </a:rPr>
              <a:t>(</a:t>
            </a:r>
            <a:r>
              <a:rPr lang="en-US" dirty="0" err="1">
                <a:solidFill>
                  <a:srgbClr val="000000"/>
                </a:solidFill>
              </a:rPr>
              <a:t>Marzano</a:t>
            </a:r>
            <a:r>
              <a:rPr lang="en-US" dirty="0">
                <a:solidFill>
                  <a:srgbClr val="000000"/>
                </a:solidFill>
              </a:rPr>
              <a:t>, 2010</a:t>
            </a:r>
            <a:r>
              <a:rPr lang="en-US" dirty="0" smtClean="0">
                <a:solidFill>
                  <a:srgbClr val="000000"/>
                </a:solidFill>
              </a:rPr>
              <a:t>).</a:t>
            </a:r>
          </a:p>
          <a:p>
            <a:r>
              <a:rPr lang="en-US" dirty="0" smtClean="0">
                <a:solidFill>
                  <a:srgbClr val="000000"/>
                </a:solidFill>
              </a:rPr>
              <a:t>Gaming provides students with additional practice that is a lot more fun than traditional homework.</a:t>
            </a:r>
          </a:p>
          <a:p>
            <a:r>
              <a:rPr lang="en-US" dirty="0" smtClean="0">
                <a:solidFill>
                  <a:srgbClr val="000000"/>
                </a:solidFill>
              </a:rPr>
              <a:t>Games can include all different content areas, and can be differentiated for student needs (</a:t>
            </a:r>
            <a:r>
              <a:rPr lang="en-US" dirty="0" err="1">
                <a:solidFill>
                  <a:srgbClr val="000000"/>
                </a:solidFill>
              </a:rPr>
              <a:t>Marzano</a:t>
            </a:r>
            <a:r>
              <a:rPr lang="en-US" dirty="0">
                <a:solidFill>
                  <a:srgbClr val="000000"/>
                </a:solidFill>
              </a:rPr>
              <a:t>, 2010)</a:t>
            </a:r>
            <a:r>
              <a:rPr lang="en-US" dirty="0" smtClean="0">
                <a:solidFill>
                  <a:srgbClr val="000000"/>
                </a:solidFill>
                <a:effectLst/>
              </a:rPr>
              <a:t> </a:t>
            </a:r>
            <a:r>
              <a:rPr lang="en-US" dirty="0" smtClean="0">
                <a:solidFill>
                  <a:srgbClr val="000000"/>
                </a:solidFill>
              </a:rPr>
              <a:t>.</a:t>
            </a:r>
          </a:p>
          <a:p>
            <a:r>
              <a:rPr lang="en-US" dirty="0" smtClean="0">
                <a:solidFill>
                  <a:srgbClr val="000000"/>
                </a:solidFill>
              </a:rPr>
              <a:t>The best part about gaming, is that it is voluntary! Students willingly practice academic content, and therefore continue to learn and enhance their knowledge </a:t>
            </a:r>
            <a:r>
              <a:rPr lang="en-US" dirty="0">
                <a:solidFill>
                  <a:srgbClr val="000000"/>
                </a:solidFill>
              </a:rPr>
              <a:t>(Davis, 2014</a:t>
            </a:r>
            <a:r>
              <a:rPr lang="en-US" dirty="0" smtClean="0">
                <a:solidFill>
                  <a:srgbClr val="000000"/>
                </a:solidFill>
              </a:rPr>
              <a:t>). </a:t>
            </a:r>
          </a:p>
          <a:p>
            <a:r>
              <a:rPr lang="en-US" dirty="0" smtClean="0">
                <a:solidFill>
                  <a:srgbClr val="000000"/>
                </a:solidFill>
              </a:rPr>
              <a:t>Gaming can be used as formative assessments by teachers. This helps teachers gauge where students are, and plan accordingly for student needs (</a:t>
            </a:r>
            <a:r>
              <a:rPr lang="en-US" dirty="0">
                <a:solidFill>
                  <a:srgbClr val="000000"/>
                </a:solidFill>
              </a:rPr>
              <a:t>Davis, 2014</a:t>
            </a:r>
            <a:r>
              <a:rPr lang="en-US" dirty="0" smtClean="0">
                <a:solidFill>
                  <a:srgbClr val="000000"/>
                </a:solidFill>
              </a:rPr>
              <a:t>). </a:t>
            </a:r>
            <a:endParaRPr lang="en-US" dirty="0">
              <a:solidFill>
                <a:srgbClr val="000000"/>
              </a:solidFill>
            </a:endParaRPr>
          </a:p>
        </p:txBody>
      </p:sp>
      <p:grpSp>
        <p:nvGrpSpPr>
          <p:cNvPr id="4" name="Group 3"/>
          <p:cNvGrpSpPr/>
          <p:nvPr/>
        </p:nvGrpSpPr>
        <p:grpSpPr>
          <a:xfrm>
            <a:off x="8176296" y="5801981"/>
            <a:ext cx="967704" cy="949182"/>
            <a:chOff x="7979670" y="5769624"/>
            <a:chExt cx="967704" cy="949182"/>
          </a:xfrm>
        </p:grpSpPr>
        <p:pic>
          <p:nvPicPr>
            <p:cNvPr id="5" name="Picture 4" descr="tornado-clip-art-ncEyjGBa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6" name="TextBox 5"/>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Tree>
    <p:extLst>
      <p:ext uri="{BB962C8B-B14F-4D97-AF65-F5344CB8AC3E}">
        <p14:creationId xmlns:p14="http://schemas.microsoft.com/office/powerpoint/2010/main" val="426851919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83000">
              <a:schemeClr val="tx1"/>
            </a:gs>
            <a:gs pos="54000">
              <a:srgbClr val="00DC00"/>
            </a:gs>
            <a:gs pos="25000">
              <a:srgbClr val="008000"/>
            </a:gs>
          </a:gsLst>
          <a:lin ang="15360000" scaled="0"/>
          <a:tileRect/>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rPr>
              <a:t>~Gaming in Primary Grades~</a:t>
            </a:r>
            <a:br>
              <a:rPr lang="en-US" dirty="0" smtClean="0">
                <a:solidFill>
                  <a:srgbClr val="000000"/>
                </a:solidFill>
              </a:rPr>
            </a:br>
            <a:endParaRPr lang="en-US" dirty="0">
              <a:solidFill>
                <a:srgbClr val="000000"/>
              </a:solidFill>
            </a:endParaRPr>
          </a:p>
        </p:txBody>
      </p:sp>
      <p:sp>
        <p:nvSpPr>
          <p:cNvPr id="3" name="Content Placeholder 2"/>
          <p:cNvSpPr>
            <a:spLocks noGrp="1"/>
          </p:cNvSpPr>
          <p:nvPr>
            <p:ph idx="1"/>
          </p:nvPr>
        </p:nvSpPr>
        <p:spPr>
          <a:xfrm>
            <a:off x="457200" y="1212145"/>
            <a:ext cx="8229600" cy="5108325"/>
          </a:xfrm>
        </p:spPr>
        <p:txBody>
          <a:bodyPr>
            <a:normAutofit fontScale="92500"/>
          </a:bodyPr>
          <a:lstStyle/>
          <a:p>
            <a:r>
              <a:rPr lang="en-US" dirty="0" smtClean="0">
                <a:solidFill>
                  <a:srgbClr val="000000"/>
                </a:solidFill>
              </a:rPr>
              <a:t>Students in Primary Grades are highly motivated by gaming!</a:t>
            </a:r>
          </a:p>
          <a:p>
            <a:r>
              <a:rPr lang="en-US" dirty="0" smtClean="0">
                <a:solidFill>
                  <a:srgbClr val="000000"/>
                </a:solidFill>
              </a:rPr>
              <a:t>Making learning fun is the best way to get young students engaged in material!</a:t>
            </a:r>
          </a:p>
          <a:p>
            <a:r>
              <a:rPr lang="en-US" dirty="0" smtClean="0">
                <a:solidFill>
                  <a:srgbClr val="000000"/>
                </a:solidFill>
              </a:rPr>
              <a:t>Games can be designed for all content areas, and students can practice these skills “for fun!”</a:t>
            </a:r>
          </a:p>
          <a:p>
            <a:r>
              <a:rPr lang="en-US" dirty="0" smtClean="0">
                <a:solidFill>
                  <a:srgbClr val="000000"/>
                </a:solidFill>
              </a:rPr>
              <a:t>Gaming can be a friendly competition in the classroom. The stakes are never high, but the rewards are simple and just for fun! This adds an extra incentive to gaming </a:t>
            </a:r>
            <a:r>
              <a:rPr lang="en-US" dirty="0">
                <a:solidFill>
                  <a:srgbClr val="000000"/>
                </a:solidFill>
              </a:rPr>
              <a:t>(Davis, 2014</a:t>
            </a:r>
            <a:r>
              <a:rPr lang="en-US" dirty="0" smtClean="0">
                <a:solidFill>
                  <a:srgbClr val="000000"/>
                </a:solidFill>
              </a:rPr>
              <a:t>)!</a:t>
            </a:r>
            <a:endParaRPr lang="en-US" dirty="0">
              <a:solidFill>
                <a:srgbClr val="000000"/>
              </a:solidFill>
            </a:endParaRPr>
          </a:p>
        </p:txBody>
      </p:sp>
      <p:grpSp>
        <p:nvGrpSpPr>
          <p:cNvPr id="4" name="Group 3"/>
          <p:cNvGrpSpPr/>
          <p:nvPr/>
        </p:nvGrpSpPr>
        <p:grpSpPr>
          <a:xfrm>
            <a:off x="8176296" y="5801981"/>
            <a:ext cx="967704" cy="949182"/>
            <a:chOff x="7979670" y="5769624"/>
            <a:chExt cx="967704" cy="949182"/>
          </a:xfrm>
        </p:grpSpPr>
        <p:pic>
          <p:nvPicPr>
            <p:cNvPr id="5" name="Picture 4" descr="tornado-clip-art-ncEyjGBa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6" name="TextBox 5"/>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Tree>
    <p:extLst>
      <p:ext uri="{BB962C8B-B14F-4D97-AF65-F5344CB8AC3E}">
        <p14:creationId xmlns:p14="http://schemas.microsoft.com/office/powerpoint/2010/main" val="217271279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26000">
              <a:srgbClr val="FF71FF">
                <a:alpha val="89000"/>
              </a:srgbClr>
            </a:gs>
            <a:gs pos="100000">
              <a:srgbClr val="FFFFFF">
                <a:alpha val="89000"/>
              </a:srgbClr>
            </a:gs>
            <a:gs pos="82000">
              <a:srgbClr val="F4C7FB">
                <a:alpha val="89000"/>
              </a:srgb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00"/>
                </a:solidFill>
              </a:rPr>
              <a:t>~Gaming in Secondary Grades~</a:t>
            </a:r>
            <a:br>
              <a:rPr lang="en-US" dirty="0" smtClean="0">
                <a:solidFill>
                  <a:srgbClr val="000000"/>
                </a:solidFill>
              </a:rPr>
            </a:br>
            <a:endParaRPr lang="en-US" dirty="0">
              <a:solidFill>
                <a:srgbClr val="000000"/>
              </a:solidFill>
            </a:endParaRPr>
          </a:p>
        </p:txBody>
      </p:sp>
      <p:sp>
        <p:nvSpPr>
          <p:cNvPr id="3" name="Content Placeholder 2"/>
          <p:cNvSpPr>
            <a:spLocks noGrp="1"/>
          </p:cNvSpPr>
          <p:nvPr>
            <p:ph idx="1"/>
          </p:nvPr>
        </p:nvSpPr>
        <p:spPr>
          <a:xfrm>
            <a:off x="457200" y="1053412"/>
            <a:ext cx="8229600" cy="5427257"/>
          </a:xfrm>
        </p:spPr>
        <p:txBody>
          <a:bodyPr>
            <a:normAutofit fontScale="85000" lnSpcReduction="10000"/>
          </a:bodyPr>
          <a:lstStyle/>
          <a:p>
            <a:r>
              <a:rPr lang="en-US" dirty="0" smtClean="0">
                <a:solidFill>
                  <a:srgbClr val="000000"/>
                </a:solidFill>
              </a:rPr>
              <a:t>Secondary students are not too old to learn and enjoy gaming in the classroom!</a:t>
            </a:r>
          </a:p>
          <a:p>
            <a:r>
              <a:rPr lang="en-US" dirty="0" smtClean="0">
                <a:solidFill>
                  <a:srgbClr val="000000"/>
                </a:solidFill>
              </a:rPr>
              <a:t>Many students in secondary grades are highly motivated by friendly competition found in gaming.</a:t>
            </a:r>
          </a:p>
          <a:p>
            <a:r>
              <a:rPr lang="en-US" dirty="0" smtClean="0">
                <a:solidFill>
                  <a:srgbClr val="000000"/>
                </a:solidFill>
              </a:rPr>
              <a:t>The most popular form of gaming found in secondary classrooms are unit review games </a:t>
            </a:r>
            <a:r>
              <a:rPr lang="en-US" dirty="0">
                <a:solidFill>
                  <a:srgbClr val="000000"/>
                </a:solidFill>
              </a:rPr>
              <a:t>(Davis, 2014)</a:t>
            </a:r>
            <a:r>
              <a:rPr lang="en-US" dirty="0" smtClean="0">
                <a:solidFill>
                  <a:srgbClr val="000000"/>
                </a:solidFill>
                <a:effectLst/>
              </a:rPr>
              <a:t> </a:t>
            </a:r>
            <a:r>
              <a:rPr lang="en-US" dirty="0" smtClean="0">
                <a:solidFill>
                  <a:srgbClr val="000000"/>
                </a:solidFill>
              </a:rPr>
              <a:t>.</a:t>
            </a:r>
          </a:p>
          <a:p>
            <a:r>
              <a:rPr lang="en-US" dirty="0" smtClean="0">
                <a:solidFill>
                  <a:srgbClr val="000000"/>
                </a:solidFill>
              </a:rPr>
              <a:t>Secondary students often enjoy creating their own games on certain content related topics and presenting them to the class. This not only requires students to work together to create a game, demonstrate their knowledge of content, but also helps them to review the material when playing the game themselves </a:t>
            </a:r>
            <a:r>
              <a:rPr lang="en-US" dirty="0">
                <a:solidFill>
                  <a:srgbClr val="000000"/>
                </a:solidFill>
              </a:rPr>
              <a:t>(</a:t>
            </a:r>
            <a:r>
              <a:rPr lang="en-US" dirty="0" err="1">
                <a:solidFill>
                  <a:srgbClr val="000000"/>
                </a:solidFill>
              </a:rPr>
              <a:t>Marzano</a:t>
            </a:r>
            <a:r>
              <a:rPr lang="en-US" dirty="0">
                <a:solidFill>
                  <a:srgbClr val="000000"/>
                </a:solidFill>
              </a:rPr>
              <a:t>, 2010)</a:t>
            </a:r>
            <a:r>
              <a:rPr lang="en-US" dirty="0" smtClean="0">
                <a:solidFill>
                  <a:srgbClr val="000000"/>
                </a:solidFill>
                <a:effectLst/>
              </a:rPr>
              <a:t> </a:t>
            </a:r>
            <a:r>
              <a:rPr lang="en-US" dirty="0" smtClean="0">
                <a:solidFill>
                  <a:srgbClr val="000000"/>
                </a:solidFill>
              </a:rPr>
              <a:t>. </a:t>
            </a:r>
          </a:p>
        </p:txBody>
      </p:sp>
      <p:grpSp>
        <p:nvGrpSpPr>
          <p:cNvPr id="4" name="Group 3"/>
          <p:cNvGrpSpPr/>
          <p:nvPr/>
        </p:nvGrpSpPr>
        <p:grpSpPr>
          <a:xfrm>
            <a:off x="8176296" y="5801981"/>
            <a:ext cx="967704" cy="949182"/>
            <a:chOff x="7979670" y="5769624"/>
            <a:chExt cx="967704" cy="949182"/>
          </a:xfrm>
        </p:grpSpPr>
        <p:pic>
          <p:nvPicPr>
            <p:cNvPr id="5" name="Picture 4" descr="tornado-clip-art-ncEyjGBai.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6" name="TextBox 5"/>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Tree>
    <p:extLst>
      <p:ext uri="{BB962C8B-B14F-4D97-AF65-F5344CB8AC3E}">
        <p14:creationId xmlns:p14="http://schemas.microsoft.com/office/powerpoint/2010/main" val="249645548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7000">
              <a:schemeClr val="accent5">
                <a:lumMod val="40000"/>
                <a:lumOff val="60000"/>
                <a:alpha val="89000"/>
              </a:schemeClr>
            </a:gs>
            <a:gs pos="100000">
              <a:srgbClr val="FFFFFF">
                <a:alpha val="89000"/>
              </a:srgbClr>
            </a:gs>
            <a:gs pos="32000">
              <a:schemeClr val="accent5">
                <a:alpha val="89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3204"/>
          </a:xfrm>
        </p:spPr>
        <p:txBody>
          <a:bodyPr>
            <a:normAutofit fontScale="90000"/>
          </a:bodyPr>
          <a:lstStyle/>
          <a:p>
            <a:r>
              <a:rPr lang="en-US" dirty="0" smtClean="0">
                <a:solidFill>
                  <a:srgbClr val="000000"/>
                </a:solidFill>
              </a:rPr>
              <a:t>My Favorite Classroom Games!</a:t>
            </a:r>
            <a:br>
              <a:rPr lang="en-US" dirty="0" smtClean="0">
                <a:solidFill>
                  <a:srgbClr val="000000"/>
                </a:solidFill>
              </a:rPr>
            </a:br>
            <a:endParaRPr lang="en-US" dirty="0">
              <a:solidFill>
                <a:srgbClr val="000000"/>
              </a:solidFill>
            </a:endParaRPr>
          </a:p>
        </p:txBody>
      </p:sp>
      <p:sp>
        <p:nvSpPr>
          <p:cNvPr id="3" name="Content Placeholder 2"/>
          <p:cNvSpPr>
            <a:spLocks noGrp="1"/>
          </p:cNvSpPr>
          <p:nvPr>
            <p:ph idx="1"/>
          </p:nvPr>
        </p:nvSpPr>
        <p:spPr>
          <a:xfrm>
            <a:off x="457200" y="1067842"/>
            <a:ext cx="3294925" cy="5412827"/>
          </a:xfrm>
          <a:ln w="6350" cmpd="sng">
            <a:solidFill>
              <a:srgbClr val="000000"/>
            </a:solidFill>
          </a:ln>
        </p:spPr>
        <p:txBody>
          <a:bodyPr>
            <a:normAutofit lnSpcReduction="10000"/>
          </a:bodyPr>
          <a:lstStyle/>
          <a:p>
            <a:pPr marL="0" indent="0" algn="ctr">
              <a:buNone/>
            </a:pPr>
            <a:r>
              <a:rPr lang="en-US" sz="1800" u="sng" dirty="0" smtClean="0">
                <a:solidFill>
                  <a:srgbClr val="000000"/>
                </a:solidFill>
              </a:rPr>
              <a:t>Academic</a:t>
            </a:r>
          </a:p>
          <a:p>
            <a:pPr marL="0" indent="0">
              <a:buNone/>
            </a:pPr>
            <a:r>
              <a:rPr lang="en-US" sz="1800" i="1" dirty="0" smtClean="0">
                <a:solidFill>
                  <a:srgbClr val="000000"/>
                </a:solidFill>
              </a:rPr>
              <a:t>Primary</a:t>
            </a:r>
          </a:p>
          <a:p>
            <a:pPr marL="0" indent="0">
              <a:buNone/>
            </a:pPr>
            <a:r>
              <a:rPr lang="en-US" sz="1800" dirty="0" smtClean="0">
                <a:solidFill>
                  <a:srgbClr val="000000"/>
                </a:solidFill>
              </a:rPr>
              <a:t>Websites:</a:t>
            </a:r>
          </a:p>
          <a:p>
            <a:pPr>
              <a:buFontTx/>
              <a:buChar char="-"/>
            </a:pPr>
            <a:r>
              <a:rPr lang="en-US" sz="1800" dirty="0" smtClean="0">
                <a:solidFill>
                  <a:srgbClr val="000000"/>
                </a:solidFill>
                <a:hlinkClick r:id="rId2"/>
              </a:rPr>
              <a:t>www.abcya.com</a:t>
            </a:r>
            <a:endParaRPr lang="en-US" sz="1800" dirty="0" smtClean="0">
              <a:solidFill>
                <a:srgbClr val="000000"/>
              </a:solidFill>
            </a:endParaRPr>
          </a:p>
          <a:p>
            <a:pPr>
              <a:buFontTx/>
              <a:buChar char="-"/>
            </a:pPr>
            <a:r>
              <a:rPr lang="en-US" sz="1800" dirty="0" smtClean="0">
                <a:solidFill>
                  <a:srgbClr val="000000"/>
                </a:solidFill>
                <a:hlinkClick r:id="rId3"/>
              </a:rPr>
              <a:t>www.coolmath4kids.com/</a:t>
            </a:r>
            <a:endParaRPr lang="en-US" sz="1800" dirty="0" smtClean="0">
              <a:solidFill>
                <a:srgbClr val="000000"/>
              </a:solidFill>
            </a:endParaRPr>
          </a:p>
          <a:p>
            <a:pPr>
              <a:buFontTx/>
              <a:buChar char="-"/>
            </a:pPr>
            <a:r>
              <a:rPr lang="en-US" sz="1800" dirty="0" smtClean="0">
                <a:solidFill>
                  <a:srgbClr val="000000"/>
                </a:solidFill>
                <a:hlinkClick r:id="rId4"/>
              </a:rPr>
              <a:t>www.funbrain.com</a:t>
            </a:r>
            <a:endParaRPr lang="en-US" sz="1800" dirty="0" smtClean="0">
              <a:solidFill>
                <a:srgbClr val="000000"/>
              </a:solidFill>
            </a:endParaRPr>
          </a:p>
          <a:p>
            <a:pPr marL="0" indent="0">
              <a:buNone/>
            </a:pPr>
            <a:endParaRPr lang="en-US" sz="1800" dirty="0">
              <a:solidFill>
                <a:srgbClr val="000000"/>
              </a:solidFill>
            </a:endParaRPr>
          </a:p>
          <a:p>
            <a:pPr marL="0" indent="0">
              <a:buNone/>
            </a:pPr>
            <a:r>
              <a:rPr lang="en-US" sz="1800" dirty="0" smtClean="0">
                <a:solidFill>
                  <a:srgbClr val="000000"/>
                </a:solidFill>
              </a:rPr>
              <a:t>Apps:</a:t>
            </a:r>
          </a:p>
          <a:p>
            <a:pPr marL="0" indent="0">
              <a:buNone/>
            </a:pPr>
            <a:r>
              <a:rPr lang="en-US" sz="1800" dirty="0" smtClean="0">
                <a:solidFill>
                  <a:srgbClr val="000000"/>
                </a:solidFill>
                <a:hlinkClick r:id="rId5"/>
              </a:rPr>
              <a:t>- My Word Wall</a:t>
            </a:r>
            <a:endParaRPr lang="en-US" sz="1800" dirty="0" smtClean="0">
              <a:solidFill>
                <a:srgbClr val="000000"/>
              </a:solidFill>
            </a:endParaRPr>
          </a:p>
          <a:p>
            <a:pPr marL="0" indent="0">
              <a:buNone/>
            </a:pPr>
            <a:r>
              <a:rPr lang="en-US" sz="1800" dirty="0" smtClean="0">
                <a:solidFill>
                  <a:srgbClr val="000000"/>
                </a:solidFill>
                <a:hlinkClick r:id="rId6"/>
              </a:rPr>
              <a:t>- Reading Raven</a:t>
            </a:r>
            <a:endParaRPr lang="en-US" sz="1800" dirty="0" smtClean="0">
              <a:solidFill>
                <a:srgbClr val="000000"/>
              </a:solidFill>
            </a:endParaRPr>
          </a:p>
          <a:p>
            <a:pPr marL="0" indent="0">
              <a:buNone/>
            </a:pPr>
            <a:r>
              <a:rPr lang="en-US" sz="1800" dirty="0" smtClean="0">
                <a:solidFill>
                  <a:srgbClr val="000000"/>
                </a:solidFill>
                <a:hlinkClick r:id="rId7"/>
              </a:rPr>
              <a:t>-Peter Pig’s Money Counter</a:t>
            </a:r>
            <a:endParaRPr lang="en-US" sz="1800" dirty="0" smtClean="0">
              <a:solidFill>
                <a:srgbClr val="000000"/>
              </a:solidFill>
            </a:endParaRPr>
          </a:p>
          <a:p>
            <a:pPr marL="0" indent="0">
              <a:buNone/>
            </a:pPr>
            <a:r>
              <a:rPr lang="en-US" sz="1800" dirty="0" smtClean="0">
                <a:solidFill>
                  <a:srgbClr val="000000"/>
                </a:solidFill>
                <a:hlinkClick r:id="rId8"/>
              </a:rPr>
              <a:t>- Crazy Times Tables</a:t>
            </a:r>
            <a:endParaRPr lang="en-US" sz="1800" dirty="0" smtClean="0">
              <a:solidFill>
                <a:srgbClr val="000000"/>
              </a:solidFill>
            </a:endParaRPr>
          </a:p>
          <a:p>
            <a:pPr marL="0" indent="0">
              <a:buNone/>
            </a:pPr>
            <a:r>
              <a:rPr lang="en-US" sz="1800" dirty="0" smtClean="0">
                <a:solidFill>
                  <a:srgbClr val="000000"/>
                </a:solidFill>
              </a:rPr>
              <a:t> </a:t>
            </a:r>
            <a:endParaRPr lang="en-US" sz="1800" dirty="0">
              <a:solidFill>
                <a:srgbClr val="000000"/>
              </a:solidFill>
            </a:endParaRPr>
          </a:p>
          <a:p>
            <a:pPr marL="0" indent="0">
              <a:buNone/>
            </a:pPr>
            <a:r>
              <a:rPr lang="en-US" sz="1800" i="1" dirty="0" smtClean="0">
                <a:solidFill>
                  <a:srgbClr val="000000"/>
                </a:solidFill>
              </a:rPr>
              <a:t>Secondary</a:t>
            </a:r>
          </a:p>
          <a:p>
            <a:pPr marL="0" indent="0">
              <a:buNone/>
            </a:pPr>
            <a:r>
              <a:rPr lang="en-US" sz="1800" dirty="0" smtClean="0">
                <a:solidFill>
                  <a:srgbClr val="000000"/>
                </a:solidFill>
              </a:rPr>
              <a:t>Apps</a:t>
            </a:r>
          </a:p>
          <a:p>
            <a:pPr marL="0" indent="0">
              <a:buNone/>
            </a:pPr>
            <a:r>
              <a:rPr lang="en-US" sz="1800" dirty="0" smtClean="0">
                <a:solidFill>
                  <a:srgbClr val="000000"/>
                </a:solidFill>
                <a:hlinkClick r:id="rId9"/>
              </a:rPr>
              <a:t>- StoryLines</a:t>
            </a:r>
            <a:endParaRPr lang="en-US" sz="1800" dirty="0" smtClean="0">
              <a:solidFill>
                <a:srgbClr val="000000"/>
              </a:solidFill>
            </a:endParaRPr>
          </a:p>
          <a:p>
            <a:pPr marL="0" indent="0">
              <a:buNone/>
            </a:pPr>
            <a:r>
              <a:rPr lang="en-US" sz="1800" dirty="0" smtClean="0">
                <a:solidFill>
                  <a:srgbClr val="000000"/>
                </a:solidFill>
                <a:hlinkClick r:id="rId10"/>
              </a:rPr>
              <a:t>- </a:t>
            </a:r>
            <a:r>
              <a:rPr lang="en-US" sz="1800" dirty="0" err="1" smtClean="0">
                <a:solidFill>
                  <a:srgbClr val="000000"/>
                </a:solidFill>
                <a:hlinkClick r:id="rId10"/>
              </a:rPr>
              <a:t>Alge</a:t>
            </a:r>
            <a:r>
              <a:rPr lang="en-US" sz="1800" dirty="0">
                <a:solidFill>
                  <a:srgbClr val="000000"/>
                </a:solidFill>
                <a:hlinkClick r:id="rId10"/>
              </a:rPr>
              <a:t>-</a:t>
            </a:r>
            <a:r>
              <a:rPr lang="en-US" sz="1800" dirty="0" smtClean="0">
                <a:solidFill>
                  <a:srgbClr val="000000"/>
                </a:solidFill>
                <a:hlinkClick r:id="rId10"/>
              </a:rPr>
              <a:t>Bingo</a:t>
            </a:r>
            <a:endParaRPr lang="en-US" sz="1800" dirty="0">
              <a:solidFill>
                <a:srgbClr val="000000"/>
              </a:solidFill>
            </a:endParaRPr>
          </a:p>
        </p:txBody>
      </p:sp>
      <p:grpSp>
        <p:nvGrpSpPr>
          <p:cNvPr id="4" name="Group 3"/>
          <p:cNvGrpSpPr/>
          <p:nvPr/>
        </p:nvGrpSpPr>
        <p:grpSpPr>
          <a:xfrm>
            <a:off x="8176296" y="5801981"/>
            <a:ext cx="967704" cy="949182"/>
            <a:chOff x="7979670" y="5769624"/>
            <a:chExt cx="967704" cy="949182"/>
          </a:xfrm>
        </p:grpSpPr>
        <p:pic>
          <p:nvPicPr>
            <p:cNvPr id="5" name="Picture 4" descr="tornado-clip-art-ncEyjGBai.png"/>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979670" y="5769624"/>
              <a:ext cx="808961" cy="949182"/>
            </a:xfrm>
            <a:prstGeom prst="rect">
              <a:avLst/>
            </a:prstGeom>
          </p:spPr>
        </p:pic>
        <p:sp>
          <p:nvSpPr>
            <p:cNvPr id="6" name="TextBox 5"/>
            <p:cNvSpPr txBox="1"/>
            <p:nvPr/>
          </p:nvSpPr>
          <p:spPr>
            <a:xfrm>
              <a:off x="7979670" y="5801981"/>
              <a:ext cx="967704" cy="646331"/>
            </a:xfrm>
            <a:prstGeom prst="rect">
              <a:avLst/>
            </a:prstGeom>
            <a:noFill/>
            <a:ln>
              <a:noFill/>
            </a:ln>
          </p:spPr>
          <p:txBody>
            <a:bodyPr wrap="square" rtlCol="0">
              <a:spAutoFit/>
            </a:bodyPr>
            <a:lstStyle/>
            <a:p>
              <a:pPr algn="ctr"/>
              <a:r>
                <a:rPr lang="en-US" b="1" dirty="0" smtClean="0">
                  <a:ln>
                    <a:solidFill>
                      <a:schemeClr val="tx1"/>
                    </a:solidFill>
                  </a:ln>
                  <a:solidFill>
                    <a:schemeClr val="bg1"/>
                  </a:solidFill>
                  <a:latin typeface="Abadi MT Condensed Extra Bold"/>
                  <a:hlinkClick r:id="" action="ppaction://hlinkshowjump?jump=firstslide"/>
                </a:rPr>
                <a:t>Learn More!</a:t>
              </a:r>
              <a:r>
                <a:rPr lang="en-US" b="1" dirty="0" smtClean="0">
                  <a:ln>
                    <a:solidFill>
                      <a:schemeClr val="tx1"/>
                    </a:solidFill>
                  </a:ln>
                  <a:solidFill>
                    <a:schemeClr val="bg1"/>
                  </a:solidFill>
                  <a:latin typeface="Abadi MT Condensed Extra Bold"/>
                </a:rPr>
                <a:t> </a:t>
              </a:r>
              <a:endParaRPr lang="en-US" b="1" dirty="0">
                <a:ln>
                  <a:solidFill>
                    <a:schemeClr val="tx1"/>
                  </a:solidFill>
                </a:ln>
                <a:solidFill>
                  <a:schemeClr val="bg1"/>
                </a:solidFill>
                <a:latin typeface="Abadi MT Condensed Extra Bold"/>
              </a:endParaRPr>
            </a:p>
          </p:txBody>
        </p:sp>
      </p:grpSp>
      <p:sp>
        <p:nvSpPr>
          <p:cNvPr id="7" name="TextBox 6"/>
          <p:cNvSpPr txBox="1"/>
          <p:nvPr/>
        </p:nvSpPr>
        <p:spPr>
          <a:xfrm>
            <a:off x="4242787" y="1067842"/>
            <a:ext cx="3651106" cy="5355313"/>
          </a:xfrm>
          <a:prstGeom prst="rect">
            <a:avLst/>
          </a:prstGeom>
          <a:noFill/>
          <a:ln w="6350" cmpd="sng">
            <a:solidFill>
              <a:srgbClr val="000000"/>
            </a:solidFill>
          </a:ln>
        </p:spPr>
        <p:txBody>
          <a:bodyPr wrap="square" rtlCol="0">
            <a:spAutoFit/>
          </a:bodyPr>
          <a:lstStyle/>
          <a:p>
            <a:pPr algn="ctr"/>
            <a:r>
              <a:rPr lang="en-US" u="sng" dirty="0" smtClean="0">
                <a:solidFill>
                  <a:srgbClr val="000000"/>
                </a:solidFill>
              </a:rPr>
              <a:t>Functional Skills</a:t>
            </a:r>
          </a:p>
          <a:p>
            <a:r>
              <a:rPr lang="en-US" i="1" dirty="0" smtClean="0">
                <a:solidFill>
                  <a:srgbClr val="000000"/>
                </a:solidFill>
              </a:rPr>
              <a:t>Primary</a:t>
            </a:r>
            <a:endParaRPr lang="en-US" dirty="0" smtClean="0">
              <a:solidFill>
                <a:srgbClr val="000000"/>
              </a:solidFill>
            </a:endParaRPr>
          </a:p>
          <a:p>
            <a:r>
              <a:rPr lang="en-US" dirty="0" smtClean="0">
                <a:solidFill>
                  <a:srgbClr val="000000"/>
                </a:solidFill>
              </a:rPr>
              <a:t>Websites:</a:t>
            </a:r>
          </a:p>
          <a:p>
            <a:pPr marL="285750" indent="-285750">
              <a:buFontTx/>
              <a:buChar char="-"/>
            </a:pPr>
            <a:r>
              <a:rPr lang="en-US" dirty="0" smtClean="0">
                <a:solidFill>
                  <a:srgbClr val="000000"/>
                </a:solidFill>
                <a:hlinkClick r:id="rId12"/>
              </a:rPr>
              <a:t>www.e-learningforkids.org/life-skills/</a:t>
            </a:r>
            <a:endParaRPr lang="en-US" dirty="0" smtClean="0">
              <a:solidFill>
                <a:srgbClr val="000000"/>
              </a:solidFill>
            </a:endParaRPr>
          </a:p>
          <a:p>
            <a:endParaRPr lang="en-US" dirty="0" smtClean="0">
              <a:solidFill>
                <a:srgbClr val="000000"/>
              </a:solidFill>
            </a:endParaRPr>
          </a:p>
          <a:p>
            <a:r>
              <a:rPr lang="en-US" dirty="0" smtClean="0">
                <a:solidFill>
                  <a:srgbClr val="000000"/>
                </a:solidFill>
              </a:rPr>
              <a:t>Apps: </a:t>
            </a:r>
          </a:p>
          <a:p>
            <a:r>
              <a:rPr lang="en-US" dirty="0" smtClean="0">
                <a:solidFill>
                  <a:srgbClr val="000000"/>
                </a:solidFill>
                <a:hlinkClick r:id="rId13"/>
              </a:rPr>
              <a:t>- </a:t>
            </a:r>
            <a:r>
              <a:rPr lang="en-US" dirty="0" err="1" smtClean="0">
                <a:solidFill>
                  <a:srgbClr val="000000"/>
                </a:solidFill>
                <a:hlinkClick r:id="rId13"/>
              </a:rPr>
              <a:t>Dinorama</a:t>
            </a:r>
            <a:endParaRPr lang="en-US" dirty="0" smtClean="0">
              <a:solidFill>
                <a:srgbClr val="000000"/>
              </a:solidFill>
            </a:endParaRPr>
          </a:p>
          <a:p>
            <a:r>
              <a:rPr lang="en-US" dirty="0" smtClean="0">
                <a:solidFill>
                  <a:srgbClr val="000000"/>
                </a:solidFill>
                <a:hlinkClick r:id="rId14"/>
              </a:rPr>
              <a:t>- Put it Away</a:t>
            </a:r>
            <a:endParaRPr lang="en-US" dirty="0" smtClean="0">
              <a:solidFill>
                <a:srgbClr val="000000"/>
              </a:solidFill>
            </a:endParaRPr>
          </a:p>
          <a:p>
            <a:endParaRPr lang="en-US" dirty="0">
              <a:solidFill>
                <a:srgbClr val="000000"/>
              </a:solidFill>
            </a:endParaRPr>
          </a:p>
          <a:p>
            <a:endParaRPr lang="en-US" i="1" dirty="0" smtClean="0">
              <a:solidFill>
                <a:srgbClr val="000000"/>
              </a:solidFill>
            </a:endParaRPr>
          </a:p>
          <a:p>
            <a:r>
              <a:rPr lang="en-US" i="1" dirty="0" smtClean="0">
                <a:solidFill>
                  <a:srgbClr val="000000"/>
                </a:solidFill>
              </a:rPr>
              <a:t>Secondary</a:t>
            </a:r>
          </a:p>
          <a:p>
            <a:r>
              <a:rPr lang="en-US" dirty="0" smtClean="0">
                <a:solidFill>
                  <a:srgbClr val="000000"/>
                </a:solidFill>
              </a:rPr>
              <a:t>Websites:</a:t>
            </a:r>
          </a:p>
          <a:p>
            <a:pPr marL="285750" indent="-285750">
              <a:buFontTx/>
              <a:buChar char="-"/>
            </a:pPr>
            <a:r>
              <a:rPr lang="en-US" dirty="0" smtClean="0">
                <a:solidFill>
                  <a:srgbClr val="000000"/>
                </a:solidFill>
                <a:hlinkClick r:id="rId15"/>
              </a:rPr>
              <a:t>www.centervention.com/hall-of-heroes/</a:t>
            </a:r>
            <a:endParaRPr lang="en-US" dirty="0" smtClean="0">
              <a:solidFill>
                <a:srgbClr val="000000"/>
              </a:solidFill>
            </a:endParaRPr>
          </a:p>
          <a:p>
            <a:pPr marL="285750" indent="-285750">
              <a:buFontTx/>
              <a:buChar char="-"/>
            </a:pPr>
            <a:endParaRPr lang="en-US" dirty="0" smtClean="0">
              <a:solidFill>
                <a:srgbClr val="000000"/>
              </a:solidFill>
            </a:endParaRPr>
          </a:p>
          <a:p>
            <a:r>
              <a:rPr lang="en-US" dirty="0" smtClean="0">
                <a:solidFill>
                  <a:srgbClr val="000000"/>
                </a:solidFill>
              </a:rPr>
              <a:t>Apps:</a:t>
            </a:r>
          </a:p>
          <a:p>
            <a:pPr marL="285750" indent="-285750">
              <a:buFontTx/>
              <a:buChar char="-"/>
            </a:pPr>
            <a:r>
              <a:rPr lang="en-US" dirty="0" smtClean="0">
                <a:solidFill>
                  <a:srgbClr val="000000"/>
                </a:solidFill>
                <a:hlinkClick r:id="rId16"/>
              </a:rPr>
              <a:t>The Room</a:t>
            </a:r>
            <a:endParaRPr lang="en-US" dirty="0" smtClean="0">
              <a:solidFill>
                <a:srgbClr val="000000"/>
              </a:solidFill>
            </a:endParaRPr>
          </a:p>
          <a:p>
            <a:endParaRPr lang="en-US" dirty="0" smtClean="0">
              <a:solidFill>
                <a:srgbClr val="000000"/>
              </a:solidFill>
            </a:endParaRPr>
          </a:p>
        </p:txBody>
      </p:sp>
    </p:spTree>
    <p:extLst>
      <p:ext uri="{BB962C8B-B14F-4D97-AF65-F5344CB8AC3E}">
        <p14:creationId xmlns:p14="http://schemas.microsoft.com/office/powerpoint/2010/main" val="1989738997"/>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75000"/>
            <a:alpha val="89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417638"/>
            <a:ext cx="8229600" cy="4708525"/>
          </a:xfrm>
        </p:spPr>
        <p:txBody>
          <a:bodyPr>
            <a:normAutofit fontScale="62500" lnSpcReduction="20000"/>
          </a:bodyPr>
          <a:lstStyle/>
          <a:p>
            <a:pPr marL="0" indent="0">
              <a:buNone/>
            </a:pPr>
            <a:r>
              <a:rPr lang="en-US" sz="2900" dirty="0"/>
              <a:t>Davis, V. (2014). </a:t>
            </a:r>
            <a:r>
              <a:rPr lang="en-US" sz="2900" i="1" dirty="0"/>
              <a:t>A Guide to Game Based Learning</a:t>
            </a:r>
            <a:r>
              <a:rPr lang="en-US" sz="2900" dirty="0"/>
              <a:t>. Retrieved from </a:t>
            </a:r>
            <a:r>
              <a:rPr lang="en-US" sz="2900" dirty="0" err="1"/>
              <a:t>Edutopia</a:t>
            </a:r>
            <a:r>
              <a:rPr lang="en-US" sz="2900" dirty="0"/>
              <a:t>: https:/</a:t>
            </a:r>
            <a:r>
              <a:rPr lang="en-US" sz="2900" dirty="0" smtClean="0"/>
              <a:t>/	</a:t>
            </a:r>
            <a:r>
              <a:rPr lang="en-US" sz="2900" dirty="0" err="1" smtClean="0"/>
              <a:t>www.edutopia.org</a:t>
            </a:r>
            <a:r>
              <a:rPr lang="en-US" sz="2900" dirty="0"/>
              <a:t>/blog/guide-to-game-based-learning-</a:t>
            </a:r>
            <a:r>
              <a:rPr lang="en-US" sz="2900" dirty="0" err="1"/>
              <a:t>vicki</a:t>
            </a:r>
            <a:r>
              <a:rPr lang="en-US" sz="2900" dirty="0"/>
              <a:t>-</a:t>
            </a:r>
            <a:r>
              <a:rPr lang="en-US" sz="2900" dirty="0" err="1"/>
              <a:t>davis</a:t>
            </a:r>
            <a:endParaRPr lang="en-US" sz="2900" dirty="0"/>
          </a:p>
          <a:p>
            <a:pPr marL="0" indent="0">
              <a:buNone/>
            </a:pPr>
            <a:endParaRPr lang="en-US" sz="2900" dirty="0" smtClean="0"/>
          </a:p>
          <a:p>
            <a:pPr marL="0" indent="0">
              <a:buNone/>
            </a:pPr>
            <a:r>
              <a:rPr lang="en-US" sz="2900" dirty="0" err="1" smtClean="0"/>
              <a:t>Marzano</a:t>
            </a:r>
            <a:r>
              <a:rPr lang="en-US" sz="2900" dirty="0"/>
              <a:t>, R. J. (2010). </a:t>
            </a:r>
            <a:r>
              <a:rPr lang="en-US" sz="2900" i="1" dirty="0"/>
              <a:t>educational leadership: the art and science of teaching/using </a:t>
            </a:r>
            <a:r>
              <a:rPr lang="en-US" sz="2900" i="1" dirty="0" smtClean="0"/>
              <a:t>	games </a:t>
            </a:r>
            <a:r>
              <a:rPr lang="en-US" sz="2900" i="1" dirty="0"/>
              <a:t>to </a:t>
            </a:r>
            <a:r>
              <a:rPr lang="en-US" sz="2900" i="1" dirty="0" smtClean="0"/>
              <a:t>	enhance student achievement</a:t>
            </a:r>
            <a:r>
              <a:rPr lang="en-US" sz="2900" dirty="0" smtClean="0"/>
              <a:t>. Retrieved from ASDC Educational 	Leadership: http://	</a:t>
            </a:r>
            <a:r>
              <a:rPr lang="en-US" sz="2900" dirty="0" err="1" smtClean="0"/>
              <a:t>www.ascd.org</a:t>
            </a:r>
            <a:r>
              <a:rPr lang="en-US" sz="2900" dirty="0" smtClean="0"/>
              <a:t>/publications/educational-leadership/feb10/	vol67/num05/Using-Games-to-	Enhance</a:t>
            </a:r>
            <a:r>
              <a:rPr lang="en-US" sz="2900" dirty="0"/>
              <a:t>-Student-</a:t>
            </a:r>
            <a:r>
              <a:rPr lang="en-US" sz="2900" dirty="0" err="1"/>
              <a:t>Achievement.aspx</a:t>
            </a:r>
            <a:endParaRPr lang="en-US" sz="2900" dirty="0"/>
          </a:p>
          <a:p>
            <a:pPr marL="0" indent="0">
              <a:buNone/>
            </a:pPr>
            <a:endParaRPr lang="en-US" sz="2900" dirty="0" smtClean="0"/>
          </a:p>
          <a:p>
            <a:pPr marL="0" indent="0">
              <a:buNone/>
            </a:pPr>
            <a:r>
              <a:rPr lang="en-US" sz="2900" dirty="0" smtClean="0"/>
              <a:t>The </a:t>
            </a:r>
            <a:r>
              <a:rPr lang="en-US" sz="2900" dirty="0"/>
              <a:t>Puget Sound Chapter of the Human Factors and Ergonomics Society. (2014). </a:t>
            </a:r>
            <a:r>
              <a:rPr lang="en-US" sz="2900" dirty="0" smtClean="0"/>
              <a:t>	</a:t>
            </a:r>
            <a:r>
              <a:rPr lang="en-US" sz="2900" i="1" dirty="0" smtClean="0"/>
              <a:t>Ergonomics </a:t>
            </a:r>
            <a:r>
              <a:rPr lang="en-US" sz="2900" i="1" dirty="0"/>
              <a:t>for </a:t>
            </a:r>
            <a:r>
              <a:rPr lang="en-US" sz="2900" i="1" dirty="0" smtClean="0"/>
              <a:t>Schools</a:t>
            </a:r>
            <a:r>
              <a:rPr lang="en-US" sz="2900" i="1" dirty="0"/>
              <a:t>.</a:t>
            </a:r>
            <a:r>
              <a:rPr lang="en-US" sz="2900" dirty="0"/>
              <a:t> Retrieved from </a:t>
            </a:r>
            <a:r>
              <a:rPr lang="en-US" sz="2900" dirty="0" err="1"/>
              <a:t>washington</a:t>
            </a:r>
            <a:r>
              <a:rPr lang="en-US" sz="2900" dirty="0"/>
              <a:t> state department of labor </a:t>
            </a:r>
            <a:r>
              <a:rPr lang="en-US" sz="2900" dirty="0" smtClean="0"/>
              <a:t>	and </a:t>
            </a:r>
            <a:r>
              <a:rPr lang="en-US" sz="2900" dirty="0"/>
              <a:t>industries: http:/</a:t>
            </a:r>
            <a:r>
              <a:rPr lang="en-US" sz="2900" dirty="0" smtClean="0"/>
              <a:t>/	</a:t>
            </a:r>
            <a:r>
              <a:rPr lang="en-US" sz="2900" dirty="0" err="1" smtClean="0"/>
              <a:t>www.lni.wa.gov</a:t>
            </a:r>
            <a:r>
              <a:rPr lang="en-US" sz="2900" dirty="0"/>
              <a:t>/</a:t>
            </a:r>
            <a:r>
              <a:rPr lang="en-US" sz="2900" dirty="0" err="1"/>
              <a:t>WorkplaceRights</a:t>
            </a:r>
            <a:r>
              <a:rPr lang="en-US" sz="2900" dirty="0"/>
              <a:t>/files</a:t>
            </a:r>
            <a:r>
              <a:rPr lang="en-US" sz="2900" dirty="0" smtClean="0"/>
              <a:t>/	</a:t>
            </a:r>
            <a:r>
              <a:rPr lang="en-US" sz="2900" dirty="0" err="1" smtClean="0"/>
              <a:t>ErgoSummaryStudentsandStaff.pdf</a:t>
            </a:r>
            <a:endParaRPr lang="en-US" sz="2900" dirty="0"/>
          </a:p>
          <a:p>
            <a:pPr marL="0" indent="0">
              <a:buNone/>
            </a:pPr>
            <a:r>
              <a:rPr lang="en-US" sz="2900" dirty="0"/>
              <a:t> </a:t>
            </a:r>
          </a:p>
          <a:p>
            <a:pPr marL="0" indent="0">
              <a:buNone/>
            </a:pPr>
            <a:r>
              <a:rPr lang="en-US" dirty="0"/>
              <a:t> </a:t>
            </a:r>
          </a:p>
          <a:p>
            <a:pPr marL="0" indent="0">
              <a:buNone/>
            </a:pPr>
            <a:r>
              <a:rPr lang="en-US" dirty="0" smtClean="0"/>
              <a:t>Tornado Clip Art:</a:t>
            </a:r>
          </a:p>
          <a:p>
            <a:pPr marL="0" indent="0">
              <a:buNone/>
            </a:pPr>
            <a:r>
              <a:rPr lang="en-US" dirty="0" smtClean="0"/>
              <a:t>http://</a:t>
            </a:r>
            <a:r>
              <a:rPr lang="en-US" dirty="0" err="1" smtClean="0"/>
              <a:t>www.clipartpanda.com</a:t>
            </a:r>
            <a:r>
              <a:rPr lang="en-US" dirty="0" smtClean="0"/>
              <a:t>/</a:t>
            </a:r>
            <a:r>
              <a:rPr lang="en-US" dirty="0" err="1" smtClean="0"/>
              <a:t>clipart_images</a:t>
            </a:r>
            <a:r>
              <a:rPr lang="en-US" dirty="0" smtClean="0"/>
              <a:t>/free-tornado-clipart-images-5828733</a:t>
            </a:r>
            <a:endParaRPr lang="en-US" dirty="0"/>
          </a:p>
        </p:txBody>
      </p:sp>
      <p:sp>
        <p:nvSpPr>
          <p:cNvPr id="4" name="Left Arrow 3">
            <a:hlinkClick r:id="" action="ppaction://hlinkshowjump?jump=firstslide"/>
          </p:cNvPr>
          <p:cNvSpPr/>
          <p:nvPr/>
        </p:nvSpPr>
        <p:spPr>
          <a:xfrm>
            <a:off x="7706287" y="6126163"/>
            <a:ext cx="980513" cy="555066"/>
          </a:xfrm>
          <a:prstGeom prst="leftArrow">
            <a:avLst/>
          </a:prstGeom>
          <a:solidFill>
            <a:srgbClr val="000000"/>
          </a:solidFill>
          <a:ln>
            <a:solidFill>
              <a:srgbClr val="00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007496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3051</TotalTime>
  <Words>734</Words>
  <Application>Microsoft Macintosh PowerPoint</Application>
  <PresentationFormat>On-screen Show (4:3)</PresentationFormat>
  <Paragraphs>93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Gaming in My Classroom!</vt:lpstr>
      <vt:lpstr>What is “gaming” in my classroom? </vt:lpstr>
      <vt:lpstr>Classroom Rules for Gaming! </vt:lpstr>
      <vt:lpstr>Gaming = Learning? Yes! </vt:lpstr>
      <vt:lpstr>~Gaming in Primary Grades~ </vt:lpstr>
      <vt:lpstr>~Gaming in Secondary Grades~ </vt:lpstr>
      <vt:lpstr>My Favorite Classroom Games! </vt:lpstr>
      <vt:lpstr>References</vt:lpstr>
    </vt:vector>
  </TitlesOfParts>
  <Company>Ball State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Gaming in My Classroom!</dc:title>
  <dc:creator>Harlee Williams</dc:creator>
  <cp:lastModifiedBy>Harlee Williams</cp:lastModifiedBy>
  <cp:revision>38</cp:revision>
  <dcterms:created xsi:type="dcterms:W3CDTF">2017-09-22T00:20:38Z</dcterms:created>
  <dcterms:modified xsi:type="dcterms:W3CDTF">2017-09-24T03:11:57Z</dcterms:modified>
</cp:coreProperties>
</file>