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9" r:id="rId4"/>
    <p:sldId id="261" r:id="rId5"/>
    <p:sldId id="262" r:id="rId6"/>
    <p:sldId id="260" r:id="rId7"/>
    <p:sldId id="263" r:id="rId8"/>
    <p:sldId id="265" r:id="rId9"/>
    <p:sldId id="264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F5CE6CE1-B39C-42A9-8ED7-B255B7F6397B}">
          <p14:sldIdLst>
            <p14:sldId id="256"/>
            <p14:sldId id="258"/>
            <p14:sldId id="259"/>
            <p14:sldId id="261"/>
            <p14:sldId id="262"/>
            <p14:sldId id="260"/>
            <p14:sldId id="263"/>
            <p14:sldId id="265"/>
            <p14:sldId id="264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44" autoAdjust="0"/>
    <p:restoredTop sz="94660"/>
  </p:normalViewPr>
  <p:slideViewPr>
    <p:cSldViewPr snapToGrid="0">
      <p:cViewPr>
        <p:scale>
          <a:sx n="74" d="100"/>
          <a:sy n="74" d="100"/>
        </p:scale>
        <p:origin x="43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9FD4EC-26C3-4088-8472-09765055982D}" type="datetimeFigureOut">
              <a:rPr lang="en-US" smtClean="0"/>
              <a:t>6/8/2016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F9F167-5097-4750-9ECA-B0340B5EED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24410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9FD4EC-26C3-4088-8472-09765055982D}" type="datetimeFigureOut">
              <a:rPr lang="en-US" smtClean="0"/>
              <a:t>6/8/2016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F9F167-5097-4750-9ECA-B0340B5EED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36122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9FD4EC-26C3-4088-8472-09765055982D}" type="datetimeFigureOut">
              <a:rPr lang="en-US" smtClean="0"/>
              <a:t>6/8/2016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F9F167-5097-4750-9ECA-B0340B5EED06}" type="slidenum">
              <a:rPr lang="en-US" smtClean="0"/>
              <a:t>‹#›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70242471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9FD4EC-26C3-4088-8472-09765055982D}" type="datetimeFigureOut">
              <a:rPr lang="en-US" smtClean="0"/>
              <a:t>6/8/2016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F9F167-5097-4750-9ECA-B0340B5EED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144625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9FD4EC-26C3-4088-8472-09765055982D}" type="datetimeFigureOut">
              <a:rPr lang="en-US" smtClean="0"/>
              <a:t>6/8/2016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F9F167-5097-4750-9ECA-B0340B5EED06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18478285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9FD4EC-26C3-4088-8472-09765055982D}" type="datetimeFigureOut">
              <a:rPr lang="en-US" smtClean="0"/>
              <a:t>6/8/2016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F9F167-5097-4750-9ECA-B0340B5EED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250639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9FD4EC-26C3-4088-8472-09765055982D}" type="datetimeFigureOut">
              <a:rPr lang="en-US" smtClean="0"/>
              <a:t>6/8/2016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F9F167-5097-4750-9ECA-B0340B5EED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798592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9FD4EC-26C3-4088-8472-09765055982D}" type="datetimeFigureOut">
              <a:rPr lang="en-US" smtClean="0"/>
              <a:t>6/8/2016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F9F167-5097-4750-9ECA-B0340B5EED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07807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9FD4EC-26C3-4088-8472-09765055982D}" type="datetimeFigureOut">
              <a:rPr lang="en-US" smtClean="0"/>
              <a:t>6/8/2016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F9F167-5097-4750-9ECA-B0340B5EED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18872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9FD4EC-26C3-4088-8472-09765055982D}" type="datetimeFigureOut">
              <a:rPr lang="en-US" smtClean="0"/>
              <a:t>6/8/2016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F9F167-5097-4750-9ECA-B0340B5EED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76098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9FD4EC-26C3-4088-8472-09765055982D}" type="datetimeFigureOut">
              <a:rPr lang="en-US" smtClean="0"/>
              <a:t>6/8/2016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F9F167-5097-4750-9ECA-B0340B5EED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51921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9FD4EC-26C3-4088-8472-09765055982D}" type="datetimeFigureOut">
              <a:rPr lang="en-US" smtClean="0"/>
              <a:t>6/8/2016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F9F167-5097-4750-9ECA-B0340B5EED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74769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9FD4EC-26C3-4088-8472-09765055982D}" type="datetimeFigureOut">
              <a:rPr lang="en-US" smtClean="0"/>
              <a:t>6/8/2016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F9F167-5097-4750-9ECA-B0340B5EED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76893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9FD4EC-26C3-4088-8472-09765055982D}" type="datetimeFigureOut">
              <a:rPr lang="en-US" smtClean="0"/>
              <a:t>6/8/2016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F9F167-5097-4750-9ECA-B0340B5EED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5944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9FD4EC-26C3-4088-8472-09765055982D}" type="datetimeFigureOut">
              <a:rPr lang="en-US" smtClean="0"/>
              <a:t>6/8/2016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F9F167-5097-4750-9ECA-B0340B5EED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11460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9FD4EC-26C3-4088-8472-09765055982D}" type="datetimeFigureOut">
              <a:rPr lang="en-US" smtClean="0"/>
              <a:t>6/8/2016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F9F167-5097-4750-9ECA-B0340B5EED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21059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9FD4EC-26C3-4088-8472-09765055982D}" type="datetimeFigureOut">
              <a:rPr lang="en-US" smtClean="0"/>
              <a:t>6/8/2016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F7F9F167-5097-4750-9ECA-B0340B5EED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08195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91157" y="0"/>
            <a:ext cx="7766936" cy="1322986"/>
          </a:xfrm>
        </p:spPr>
        <p:txBody>
          <a:bodyPr/>
          <a:lstStyle/>
          <a:p>
            <a:r>
              <a:rPr lang="en-US" dirty="0" smtClean="0"/>
              <a:t>Acids and Bases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93433" y="1165966"/>
            <a:ext cx="7766936" cy="1096899"/>
          </a:xfrm>
        </p:spPr>
        <p:txBody>
          <a:bodyPr>
            <a:normAutofit/>
          </a:bodyPr>
          <a:lstStyle/>
          <a:p>
            <a:r>
              <a:rPr lang="en-US" sz="2800" dirty="0" smtClean="0"/>
              <a:t>The next time someone calls you “basic” you will have a comeback for them!</a:t>
            </a:r>
            <a:endParaRPr lang="en-US" sz="28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3390" y="2165177"/>
            <a:ext cx="4407426" cy="43515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2397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309093"/>
            <a:ext cx="9677280" cy="1621307"/>
          </a:xfrm>
        </p:spPr>
        <p:txBody>
          <a:bodyPr>
            <a:normAutofit/>
          </a:bodyPr>
          <a:lstStyle/>
          <a:p>
            <a:r>
              <a:rPr lang="en-US" sz="4000" dirty="0" smtClean="0"/>
              <a:t>After this lesson, you’ll be able to say…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3" y="1584101"/>
            <a:ext cx="9278035" cy="4778062"/>
          </a:xfrm>
        </p:spPr>
        <p:txBody>
          <a:bodyPr>
            <a:normAutofit fontScale="85000" lnSpcReduction="20000"/>
          </a:bodyPr>
          <a:lstStyle/>
          <a:p>
            <a:pPr lvl="0"/>
            <a:r>
              <a:rPr lang="en-US" sz="3200" dirty="0"/>
              <a:t>I can describe the process of dissociation as it results in ion formation. </a:t>
            </a:r>
          </a:p>
          <a:p>
            <a:pPr lvl="0"/>
            <a:r>
              <a:rPr lang="en-US" sz="3200" dirty="0"/>
              <a:t>I can define acids and bases based on how they behave in water.</a:t>
            </a:r>
          </a:p>
          <a:p>
            <a:pPr lvl="0"/>
            <a:r>
              <a:rPr lang="en-US" sz="3200" dirty="0"/>
              <a:t>I can list the known acids and bases.</a:t>
            </a:r>
          </a:p>
          <a:p>
            <a:pPr lvl="0"/>
            <a:r>
              <a:rPr lang="en-US" sz="3200" dirty="0"/>
              <a:t>I can describe the differences between strong acids/bases and weak acids/bases.</a:t>
            </a:r>
          </a:p>
          <a:p>
            <a:pPr lvl="0"/>
            <a:r>
              <a:rPr lang="en-US" sz="3200" dirty="0"/>
              <a:t>I can confirm the acidity of a substance based on using its pH value.</a:t>
            </a:r>
          </a:p>
          <a:p>
            <a:pPr lvl="0"/>
            <a:r>
              <a:rPr lang="en-US" sz="3200" dirty="0"/>
              <a:t>I can label the acid, base, and conjugates in a reaction</a:t>
            </a:r>
            <a:r>
              <a:rPr lang="en-US" sz="3200" dirty="0" smtClean="0"/>
              <a:t>.</a:t>
            </a:r>
          </a:p>
          <a:p>
            <a:pPr lvl="0"/>
            <a:r>
              <a:rPr lang="en-US" sz="3200" dirty="0" smtClean="0"/>
              <a:t>I can deflect insults with intelligence and wit!</a:t>
            </a:r>
            <a:endParaRPr lang="en-US" sz="3200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71761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Remember last week?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Element - </a:t>
            </a:r>
          </a:p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Compound – </a:t>
            </a:r>
          </a:p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Solution – 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48832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Acids </a:t>
            </a:r>
            <a:r>
              <a:rPr lang="en-US" dirty="0" err="1" smtClean="0"/>
              <a:t>v.s</a:t>
            </a:r>
            <a:r>
              <a:rPr lang="en-US" dirty="0" smtClean="0"/>
              <a:t>. Bases – Who’s who?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930401"/>
            <a:ext cx="8596668" cy="4110962"/>
          </a:xfrm>
        </p:spPr>
        <p:txBody>
          <a:bodyPr/>
          <a:lstStyle/>
          <a:p>
            <a:r>
              <a:rPr lang="en-US" b="1" dirty="0" smtClean="0"/>
              <a:t>Acid</a:t>
            </a:r>
            <a:r>
              <a:rPr lang="en-US" dirty="0" smtClean="0"/>
              <a:t> – 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b="1" dirty="0" smtClean="0"/>
              <a:t>Base</a:t>
            </a:r>
            <a:r>
              <a:rPr lang="en-US" dirty="0" smtClean="0"/>
              <a:t> – 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6595241"/>
              </p:ext>
            </p:extLst>
          </p:nvPr>
        </p:nvGraphicFramePr>
        <p:xfrm>
          <a:off x="677334" y="3888873"/>
          <a:ext cx="10830038" cy="24816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15019"/>
                <a:gridCol w="5415019"/>
              </a:tblGrid>
              <a:tr h="343815">
                <a:tc>
                  <a:txBody>
                    <a:bodyPr/>
                    <a:lstStyle/>
                    <a:p>
                      <a:r>
                        <a:rPr lang="en-US" dirty="0" smtClean="0"/>
                        <a:t>Acids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Bases</a:t>
                      </a:r>
                      <a:endParaRPr lang="en-US" dirty="0"/>
                    </a:p>
                  </a:txBody>
                  <a:tcPr/>
                </a:tc>
              </a:tr>
              <a:tr h="2115872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baseline="0" dirty="0" smtClean="0"/>
                        <a:t>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baseline="0" dirty="0" smtClean="0"/>
                        <a:t>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baseline="0" dirty="0" smtClean="0"/>
                        <a:t>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baseline="0" dirty="0" smtClean="0"/>
                        <a:t>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baseline="0" dirty="0" smtClean="0"/>
                        <a:t>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baseline="0" dirty="0" smtClean="0"/>
                        <a:t>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baseline="0" dirty="0" smtClean="0"/>
                        <a:t>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baseline="0" dirty="0" smtClean="0"/>
                        <a:t>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baseline="0" dirty="0" smtClean="0"/>
                        <a:t> 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lang="en-US" baseline="0" dirty="0" smtClean="0"/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baseline="0" dirty="0" smtClean="0"/>
                        <a:t> 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023450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Dissociation – “to separate”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2160589"/>
            <a:ext cx="4794998" cy="3880773"/>
          </a:xfrm>
        </p:spPr>
        <p:txBody>
          <a:bodyPr/>
          <a:lstStyle/>
          <a:p>
            <a:r>
              <a:rPr lang="en-US" b="1" dirty="0" smtClean="0"/>
              <a:t>Dissociation</a:t>
            </a:r>
            <a:r>
              <a:rPr lang="en-US" dirty="0" smtClean="0"/>
              <a:t> occurs when</a:t>
            </a:r>
          </a:p>
          <a:p>
            <a:endParaRPr lang="en-US" dirty="0" smtClean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44382" y="1814732"/>
            <a:ext cx="7048104" cy="43463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27052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Strong </a:t>
            </a:r>
            <a:r>
              <a:rPr lang="en-US" dirty="0" err="1" smtClean="0"/>
              <a:t>v.s</a:t>
            </a:r>
            <a:r>
              <a:rPr lang="en-US" dirty="0" smtClean="0"/>
              <a:t>. Weak – A test of strengths!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Strong Acid </a:t>
            </a:r>
            <a:r>
              <a:rPr lang="en-US" dirty="0" smtClean="0"/>
              <a:t>– 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b="1" dirty="0" smtClean="0"/>
              <a:t>Strong Base </a:t>
            </a:r>
            <a:r>
              <a:rPr lang="en-US" dirty="0" smtClean="0"/>
              <a:t>– </a:t>
            </a:r>
          </a:p>
          <a:p>
            <a:endParaRPr lang="en-US" dirty="0"/>
          </a:p>
          <a:p>
            <a:r>
              <a:rPr lang="en-US" b="1" dirty="0" smtClean="0"/>
              <a:t>Weak Acid or Base </a:t>
            </a:r>
            <a:r>
              <a:rPr lang="en-US" dirty="0" smtClean="0"/>
              <a:t>-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66345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Which ones do you need to know?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74603018"/>
              </p:ext>
            </p:extLst>
          </p:nvPr>
        </p:nvGraphicFramePr>
        <p:xfrm>
          <a:off x="593924" y="1930400"/>
          <a:ext cx="9738796" cy="356759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67699"/>
                <a:gridCol w="1216416"/>
                <a:gridCol w="1025481"/>
                <a:gridCol w="2753174"/>
                <a:gridCol w="1216416"/>
                <a:gridCol w="1059610"/>
              </a:tblGrid>
              <a:tr h="698500">
                <a:tc>
                  <a:txBody>
                    <a:bodyPr/>
                    <a:lstStyle/>
                    <a:p>
                      <a:r>
                        <a:rPr lang="en-US" u="sng" dirty="0" smtClean="0"/>
                        <a:t>Acid</a:t>
                      </a:r>
                    </a:p>
                    <a:p>
                      <a:r>
                        <a:rPr lang="en-US" dirty="0" smtClean="0"/>
                        <a:t>Name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Formula</a:t>
                      </a:r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Strong/</a:t>
                      </a:r>
                      <a:r>
                        <a:rPr lang="en-US" baseline="0" dirty="0" smtClean="0"/>
                        <a:t>Weak?</a:t>
                      </a:r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u="sng" dirty="0" smtClean="0"/>
                        <a:t>Base</a:t>
                      </a:r>
                    </a:p>
                    <a:p>
                      <a:r>
                        <a:rPr lang="en-US" dirty="0" smtClean="0"/>
                        <a:t>Name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Formula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Strong/Weak?</a:t>
                      </a:r>
                      <a:endParaRPr lang="en-US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463096">
                <a:tc>
                  <a:txBody>
                    <a:bodyPr/>
                    <a:lstStyle/>
                    <a:p>
                      <a:r>
                        <a:rPr lang="en-US" dirty="0" smtClean="0"/>
                        <a:t>Hydrochloric acid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Sodium hydroxide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463096">
                <a:tc>
                  <a:txBody>
                    <a:bodyPr/>
                    <a:lstStyle/>
                    <a:p>
                      <a:r>
                        <a:rPr lang="en-US" dirty="0" smtClean="0"/>
                        <a:t>Nitric acid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Potassium hydroxide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463096">
                <a:tc>
                  <a:txBody>
                    <a:bodyPr/>
                    <a:lstStyle/>
                    <a:p>
                      <a:r>
                        <a:rPr lang="en-US" dirty="0" smtClean="0"/>
                        <a:t>Sulfuric acid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Barium hydroxide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463096">
                <a:tc>
                  <a:txBody>
                    <a:bodyPr/>
                    <a:lstStyle/>
                    <a:p>
                      <a:r>
                        <a:rPr lang="en-US" dirty="0" smtClean="0"/>
                        <a:t>Acetic</a:t>
                      </a:r>
                      <a:r>
                        <a:rPr lang="en-US" baseline="0" dirty="0" smtClean="0"/>
                        <a:t> acid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Ammonia 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553618">
                <a:tc>
                  <a:txBody>
                    <a:bodyPr/>
                    <a:lstStyle/>
                    <a:p>
                      <a:r>
                        <a:rPr lang="en-US" dirty="0" smtClean="0"/>
                        <a:t>Carbonic</a:t>
                      </a:r>
                      <a:r>
                        <a:rPr lang="en-US" baseline="0" dirty="0" smtClean="0"/>
                        <a:t> acid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Methyl</a:t>
                      </a:r>
                      <a:r>
                        <a:rPr lang="en-US" baseline="0" dirty="0" smtClean="0"/>
                        <a:t> amine 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463096">
                <a:tc>
                  <a:txBody>
                    <a:bodyPr/>
                    <a:lstStyle/>
                    <a:p>
                      <a:r>
                        <a:rPr lang="en-US" dirty="0" smtClean="0"/>
                        <a:t>Phosphoric acid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4508600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Conjugates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631853"/>
            <a:ext cx="10225128" cy="4409510"/>
          </a:xfrm>
        </p:spPr>
        <p:txBody>
          <a:bodyPr/>
          <a:lstStyle/>
          <a:p>
            <a:r>
              <a:rPr lang="en-US" b="1" dirty="0" smtClean="0"/>
              <a:t>Conjugate Acid </a:t>
            </a:r>
            <a:r>
              <a:rPr lang="en-US" dirty="0" smtClean="0"/>
              <a:t>– 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b="1" dirty="0" smtClean="0"/>
              <a:t>Conjugate Base </a:t>
            </a:r>
            <a:r>
              <a:rPr lang="en-US" dirty="0" smtClean="0"/>
              <a:t>– </a:t>
            </a:r>
          </a:p>
          <a:p>
            <a:endParaRPr lang="en-US" dirty="0"/>
          </a:p>
          <a:p>
            <a:r>
              <a:rPr lang="en-US" dirty="0" smtClean="0"/>
              <a:t>Label the acids, bases, and their conjugates:</a:t>
            </a:r>
          </a:p>
          <a:p>
            <a:endParaRPr lang="en-US" dirty="0" smtClean="0"/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sz="2000" dirty="0" smtClean="0"/>
              <a:t>NH</a:t>
            </a:r>
            <a:r>
              <a:rPr lang="en-US" sz="2000" baseline="-25000" dirty="0" smtClean="0"/>
              <a:t>3 </a:t>
            </a:r>
            <a:r>
              <a:rPr lang="en-US" sz="2000" dirty="0"/>
              <a:t>+ H</a:t>
            </a:r>
            <a:r>
              <a:rPr lang="en-US" sz="2000" baseline="-25000" dirty="0"/>
              <a:t>2</a:t>
            </a:r>
            <a:r>
              <a:rPr lang="en-US" sz="2000" dirty="0"/>
              <a:t>O → NH</a:t>
            </a:r>
            <a:r>
              <a:rPr lang="en-US" sz="2000" baseline="-25000" dirty="0"/>
              <a:t>4</a:t>
            </a:r>
            <a:r>
              <a:rPr lang="en-US" sz="2000" baseline="30000" dirty="0"/>
              <a:t>+</a:t>
            </a:r>
            <a:r>
              <a:rPr lang="en-US" sz="2000" dirty="0"/>
              <a:t> + </a:t>
            </a:r>
            <a:r>
              <a:rPr lang="en-US" sz="2000" dirty="0" smtClean="0"/>
              <a:t>OH</a:t>
            </a:r>
            <a:r>
              <a:rPr lang="en-US" sz="2000" baseline="30000" dirty="0" smtClean="0"/>
              <a:t>-</a:t>
            </a:r>
            <a:r>
              <a:rPr lang="en-US" sz="1200" dirty="0"/>
              <a:t>	</a:t>
            </a:r>
            <a:r>
              <a:rPr lang="en-US" sz="1200" dirty="0" smtClean="0"/>
              <a:t>						</a:t>
            </a:r>
            <a:r>
              <a:rPr lang="en-US" sz="2000" dirty="0" err="1" smtClean="0"/>
              <a:t>HCl</a:t>
            </a:r>
            <a:r>
              <a:rPr lang="en-US" sz="2000" dirty="0" smtClean="0"/>
              <a:t> </a:t>
            </a:r>
            <a:r>
              <a:rPr lang="en-US" sz="2000" dirty="0"/>
              <a:t>+ NH</a:t>
            </a:r>
            <a:r>
              <a:rPr lang="en-US" sz="2000" baseline="-25000" dirty="0"/>
              <a:t>3</a:t>
            </a:r>
            <a:r>
              <a:rPr lang="en-US" sz="2000" dirty="0"/>
              <a:t> → NH</a:t>
            </a:r>
            <a:r>
              <a:rPr lang="en-US" sz="2000" baseline="-25000" dirty="0"/>
              <a:t>4</a:t>
            </a:r>
            <a:r>
              <a:rPr lang="en-US" sz="2000" baseline="30000" dirty="0"/>
              <a:t>+</a:t>
            </a:r>
            <a:r>
              <a:rPr lang="en-US" sz="2000" dirty="0"/>
              <a:t> + </a:t>
            </a:r>
            <a:r>
              <a:rPr lang="en-US" sz="2000" dirty="0" smtClean="0"/>
              <a:t>Cl</a:t>
            </a:r>
            <a:r>
              <a:rPr lang="en-US" sz="2000" baseline="30000" dirty="0" smtClean="0"/>
              <a:t>-	</a:t>
            </a:r>
            <a:endParaRPr lang="en-US" sz="1400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516793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pH Scale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2160589"/>
            <a:ext cx="6356512" cy="3880773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A substance can be either acidic, neutral, or basic (alkaline):</a:t>
            </a:r>
          </a:p>
          <a:p>
            <a:pPr lvl="1"/>
            <a:r>
              <a:rPr lang="en-US" dirty="0"/>
              <a:t>Acidic</a:t>
            </a:r>
            <a:r>
              <a:rPr lang="en-US" dirty="0" smtClean="0"/>
              <a:t>:</a:t>
            </a:r>
          </a:p>
          <a:p>
            <a:pPr marL="457200" lvl="1" indent="0">
              <a:buNone/>
            </a:pPr>
            <a:endParaRPr lang="en-US" dirty="0"/>
          </a:p>
          <a:p>
            <a:pPr lvl="1"/>
            <a:r>
              <a:rPr lang="en-US" dirty="0"/>
              <a:t>Neutral: </a:t>
            </a:r>
            <a:endParaRPr lang="en-US" dirty="0" smtClean="0"/>
          </a:p>
          <a:p>
            <a:pPr marL="457200" lvl="1" indent="0">
              <a:buNone/>
            </a:pPr>
            <a:endParaRPr lang="en-US" dirty="0"/>
          </a:p>
          <a:p>
            <a:pPr lvl="1"/>
            <a:r>
              <a:rPr lang="en-US" dirty="0" smtClean="0"/>
              <a:t>Basic (Alkaline): </a:t>
            </a:r>
          </a:p>
          <a:p>
            <a:pPr marL="457200" lvl="1" indent="0">
              <a:buNone/>
            </a:pPr>
            <a:endParaRPr lang="en-US" dirty="0" smtClean="0"/>
          </a:p>
          <a:p>
            <a:r>
              <a:rPr lang="en-US" dirty="0" smtClean="0"/>
              <a:t>The pH level and scale are used to measure this. The pH scale ranges from 1 to 14.</a:t>
            </a:r>
          </a:p>
          <a:p>
            <a:pPr lvl="1"/>
            <a:r>
              <a:rPr lang="en-US" dirty="0" smtClean="0"/>
              <a:t>1 being the most acidic level and,</a:t>
            </a:r>
          </a:p>
          <a:p>
            <a:pPr lvl="1"/>
            <a:r>
              <a:rPr lang="en-US" dirty="0" smtClean="0"/>
              <a:t>14 being the most basic level.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5400000">
            <a:off x="5685188" y="1859052"/>
            <a:ext cx="6083717" cy="31686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3725305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210</TotalTime>
  <Words>297</Words>
  <Application>Microsoft Office PowerPoint</Application>
  <PresentationFormat>Widescreen</PresentationFormat>
  <Paragraphs>84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Trebuchet MS</vt:lpstr>
      <vt:lpstr>Wingdings 3</vt:lpstr>
      <vt:lpstr>Facet</vt:lpstr>
      <vt:lpstr>Acids and Bases</vt:lpstr>
      <vt:lpstr>After this lesson, you’ll be able to say…</vt:lpstr>
      <vt:lpstr>Remember last week?</vt:lpstr>
      <vt:lpstr>Acids v.s. Bases – Who’s who?</vt:lpstr>
      <vt:lpstr>Dissociation – “to separate”</vt:lpstr>
      <vt:lpstr>Strong v.s. Weak – A test of strengths!</vt:lpstr>
      <vt:lpstr>Which ones do you need to know?</vt:lpstr>
      <vt:lpstr>Conjugates</vt:lpstr>
      <vt:lpstr>The pH Scale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Acids and Bases</dc:title>
  <dc:creator>Jessica Fromholz-Smith</dc:creator>
  <cp:lastModifiedBy>Jessica Fromholz-Smith</cp:lastModifiedBy>
  <cp:revision>14</cp:revision>
  <dcterms:created xsi:type="dcterms:W3CDTF">2016-06-07T19:08:55Z</dcterms:created>
  <dcterms:modified xsi:type="dcterms:W3CDTF">2016-06-09T01:43:50Z</dcterms:modified>
</cp:coreProperties>
</file>