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2" r:id="rId5"/>
    <p:sldId id="263" r:id="rId6"/>
    <p:sldId id="264" r:id="rId7"/>
    <p:sldId id="267" r:id="rId8"/>
    <p:sldId id="266" r:id="rId9"/>
    <p:sldId id="268" r:id="rId10"/>
    <p:sldId id="269" r:id="rId11"/>
    <p:sldId id="270" r:id="rId12"/>
    <p:sldId id="260" r:id="rId13"/>
    <p:sldId id="271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296" autoAdjust="0"/>
    <p:restoredTop sz="84832" autoAdjust="0"/>
  </p:normalViewPr>
  <p:slideViewPr>
    <p:cSldViewPr snapToGrid="0">
      <p:cViewPr varScale="1">
        <p:scale>
          <a:sx n="61" d="100"/>
          <a:sy n="61" d="100"/>
        </p:scale>
        <p:origin x="78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7BD7C-F030-4217-A9BE-32100BF6482A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8B674-D5F3-425F-8423-02D3CDDA3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4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</a:t>
            </a:r>
            <a:r>
              <a:rPr lang="en-US" baseline="0" dirty="0" smtClean="0"/>
              <a:t> not really, they can also build things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71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color predictions in cups, indicate if they</a:t>
            </a:r>
            <a:r>
              <a:rPr lang="en-US" baseline="0" dirty="0" smtClean="0"/>
              <a:t> were right afterwards</a:t>
            </a:r>
          </a:p>
          <a:p>
            <a:r>
              <a:rPr lang="en-US" baseline="0" dirty="0" smtClean="0"/>
              <a:t>What is substrate here? What is product?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79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Get spit before moving 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78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write down predictions, we’ll talk more about this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2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does amylase break down again? Starch synthase is opposite. Which is catabolic</a:t>
            </a:r>
            <a:r>
              <a:rPr lang="en-US" baseline="0" dirty="0" smtClean="0"/>
              <a:t> and anabolic?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72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Important to note that what</a:t>
            </a:r>
            <a:r>
              <a:rPr lang="en-US" baseline="0" dirty="0" smtClean="0"/>
              <a:t> goes in is called the SUBSTRATE and what comes out are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78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Necessary b/c</a:t>
            </a:r>
            <a:r>
              <a:rPr lang="en-US" baseline="0" dirty="0" smtClean="0"/>
              <a:t> in biological systems, you can’t always turn up the heat</a:t>
            </a:r>
          </a:p>
          <a:p>
            <a:r>
              <a:rPr lang="en-US" baseline="0" dirty="0" smtClean="0"/>
              <a:t>How do you think an increase in temperature would affect an enzyme-catalyzed reaction?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07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Ideal for amylase, 7.   pH of mouth,</a:t>
            </a:r>
            <a:r>
              <a:rPr lang="en-US" baseline="0" dirty="0" smtClean="0"/>
              <a:t> 5.6-7.9</a:t>
            </a:r>
          </a:p>
          <a:p>
            <a:r>
              <a:rPr lang="en-US" baseline="0" dirty="0" smtClean="0"/>
              <a:t>Ideal for pepsin (a </a:t>
            </a:r>
            <a:r>
              <a:rPr lang="en-US" baseline="0" dirty="0" err="1" smtClean="0"/>
              <a:t>protase</a:t>
            </a:r>
            <a:r>
              <a:rPr lang="en-US" baseline="0" dirty="0" smtClean="0"/>
              <a:t> which digests proteins) is 2, pH of stomach, 1.5-2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63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Ideal for amylase, 7.   pH of mouth,</a:t>
            </a:r>
            <a:r>
              <a:rPr lang="en-US" baseline="0" dirty="0" smtClean="0"/>
              <a:t> 5.6-7.9</a:t>
            </a:r>
          </a:p>
          <a:p>
            <a:r>
              <a:rPr lang="en-US" baseline="0" dirty="0" smtClean="0"/>
              <a:t>Ideal for pepsin (a </a:t>
            </a:r>
            <a:r>
              <a:rPr lang="en-US" baseline="0" dirty="0" err="1" smtClean="0"/>
              <a:t>protase</a:t>
            </a:r>
            <a:r>
              <a:rPr lang="en-US" baseline="0" dirty="0" smtClean="0"/>
              <a:t> which digests proteins) is 2, pH of stomach, 1.5-2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66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Ca+</a:t>
            </a:r>
            <a:r>
              <a:rPr lang="en-US" baseline="0" dirty="0" smtClean="0"/>
              <a:t> in amylase</a:t>
            </a:r>
          </a:p>
          <a:p>
            <a:r>
              <a:rPr lang="en-US" baseline="0" dirty="0" smtClean="0"/>
              <a:t>Does this look familiar to you at all?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8B674-D5F3-425F-8423-02D3CDDA30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3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1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0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18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5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3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78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4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7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6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08B71-5E95-4D79-83E6-9FCAB8429C59}" type="datetimeFigureOut">
              <a:rPr lang="en-US" smtClean="0"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387A3-9DD4-45CD-9091-00F9A86FE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00" y="1714499"/>
            <a:ext cx="4711700" cy="1325563"/>
          </a:xfrm>
        </p:spPr>
        <p:txBody>
          <a:bodyPr>
            <a:normAutofit/>
          </a:bodyPr>
          <a:lstStyle/>
          <a:p>
            <a:r>
              <a:rPr lang="en-US" sz="8800" b="1" dirty="0" smtClean="0"/>
              <a:t>Enzymes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9000" y="3103562"/>
            <a:ext cx="4432300" cy="614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Proteins on a mission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393700"/>
            <a:ext cx="6096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99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9362"/>
          </a:xfrm>
        </p:spPr>
        <p:txBody>
          <a:bodyPr/>
          <a:lstStyle/>
          <a:p>
            <a:r>
              <a:rPr lang="en-US" b="1" u="sng" dirty="0" smtClean="0"/>
              <a:t>Enzymes and pH change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070" y="1444488"/>
            <a:ext cx="6904382" cy="47324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Different areas of the body have different normal </a:t>
            </a:r>
            <a:r>
              <a:rPr lang="en-US" sz="3200" dirty="0" err="1" smtClean="0"/>
              <a:t>pHs</a:t>
            </a:r>
            <a:endParaRPr lang="en-US" sz="3200" dirty="0" smtClean="0"/>
          </a:p>
          <a:p>
            <a:pPr lvl="1"/>
            <a:r>
              <a:rPr lang="en-US" sz="2800" dirty="0" smtClean="0"/>
              <a:t>A healthy stomach pH is </a:t>
            </a:r>
            <a:r>
              <a:rPr lang="en-US" sz="2800" dirty="0" smtClean="0">
                <a:solidFill>
                  <a:srgbClr val="00B0F0"/>
                </a:solidFill>
              </a:rPr>
              <a:t>1.5 - 3.5</a:t>
            </a:r>
          </a:p>
          <a:p>
            <a:pPr lvl="1"/>
            <a:r>
              <a:rPr lang="en-US" sz="2800" dirty="0" smtClean="0"/>
              <a:t>A healthy mouth pH is </a:t>
            </a:r>
            <a:r>
              <a:rPr lang="en-US" sz="2800" dirty="0" smtClean="0">
                <a:solidFill>
                  <a:srgbClr val="00B0F0"/>
                </a:solidFill>
              </a:rPr>
              <a:t>5.6 - 7.9</a:t>
            </a:r>
          </a:p>
          <a:p>
            <a:r>
              <a:rPr lang="en-US" sz="3200" dirty="0" smtClean="0"/>
              <a:t>The enzymes that exist in various areas of the body typically have optimum </a:t>
            </a:r>
            <a:r>
              <a:rPr lang="en-US" sz="3200" dirty="0" err="1" smtClean="0"/>
              <a:t>pHs</a:t>
            </a:r>
            <a:r>
              <a:rPr lang="en-US" sz="3200" dirty="0" smtClean="0"/>
              <a:t> that match the pH of that area.</a:t>
            </a:r>
          </a:p>
          <a:p>
            <a:pPr lvl="1"/>
            <a:r>
              <a:rPr lang="en-US" sz="2800" dirty="0" smtClean="0"/>
              <a:t>Pepsin (digests protein in the stomach) has an optimum pH of </a:t>
            </a:r>
            <a:r>
              <a:rPr lang="en-US" sz="2800" dirty="0" smtClean="0">
                <a:solidFill>
                  <a:srgbClr val="00B0F0"/>
                </a:solidFill>
              </a:rPr>
              <a:t>2</a:t>
            </a:r>
          </a:p>
          <a:p>
            <a:pPr lvl="1"/>
            <a:r>
              <a:rPr lang="en-US" sz="2800" dirty="0" smtClean="0"/>
              <a:t>Amylase has an optimum pH of </a:t>
            </a:r>
            <a:r>
              <a:rPr lang="en-US" sz="2800" dirty="0" smtClean="0">
                <a:solidFill>
                  <a:srgbClr val="00B0F0"/>
                </a:solidFill>
              </a:rPr>
              <a:t>7</a:t>
            </a:r>
            <a:endParaRPr lang="en-US" sz="2800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490" y="569845"/>
            <a:ext cx="4463448" cy="58214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36892" y="2366452"/>
            <a:ext cx="1708879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54582" y="2848632"/>
            <a:ext cx="1708879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72077" y="5142131"/>
            <a:ext cx="474678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63726" y="5549361"/>
            <a:ext cx="474678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1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9362"/>
          </a:xfrm>
        </p:spPr>
        <p:txBody>
          <a:bodyPr/>
          <a:lstStyle/>
          <a:p>
            <a:r>
              <a:rPr lang="en-US" b="1" u="sng" dirty="0" smtClean="0"/>
              <a:t>Enzymes and pH change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5651" y="1419940"/>
            <a:ext cx="5214839" cy="4732475"/>
          </a:xfrm>
        </p:spPr>
        <p:txBody>
          <a:bodyPr>
            <a:normAutofit/>
          </a:bodyPr>
          <a:lstStyle/>
          <a:p>
            <a:r>
              <a:rPr lang="en-US" dirty="0" smtClean="0"/>
              <a:t>Like temperature, pH also affects hydrogen bonding, and therefore, enzyme activity.</a:t>
            </a:r>
          </a:p>
          <a:p>
            <a:endParaRPr lang="en-US" sz="2800" dirty="0"/>
          </a:p>
          <a:p>
            <a:r>
              <a:rPr lang="en-US" dirty="0" smtClean="0"/>
              <a:t>Some enzymes have wider ranges, but often they behave like Goldilocks, only working well in a small pH range.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20" y="1419940"/>
            <a:ext cx="5803009" cy="38116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550" y="5531372"/>
            <a:ext cx="11745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do you think the effects of a pH imbalance might be in the mouth? Would drinking acidic coffee (pH 5) help or hinder amylase’s ability to digest starches?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400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8901"/>
          </a:xfrm>
        </p:spPr>
        <p:txBody>
          <a:bodyPr/>
          <a:lstStyle/>
          <a:p>
            <a:r>
              <a:rPr lang="en-US" b="1" u="sng" dirty="0" smtClean="0"/>
              <a:t>Did you know?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026"/>
            <a:ext cx="5307767" cy="4692937"/>
          </a:xfrm>
        </p:spPr>
        <p:txBody>
          <a:bodyPr/>
          <a:lstStyle/>
          <a:p>
            <a:r>
              <a:rPr lang="en-US" dirty="0" smtClean="0"/>
              <a:t>Many enzymes are composed of more than just amino acids!</a:t>
            </a:r>
          </a:p>
          <a:p>
            <a:r>
              <a:rPr lang="en-US" dirty="0" smtClean="0"/>
              <a:t>Metalloenzymes make up around 1/3 of all enzymes, and this special type incorporates metal atoms into the structure</a:t>
            </a:r>
          </a:p>
          <a:p>
            <a:pPr lvl="1"/>
            <a:r>
              <a:rPr lang="en-US" dirty="0" smtClean="0"/>
              <a:t>NOTE! Metal is not part of the polypeptide/amino acid chain, but gets “tangled” up in the folded protein and held in place by covalent bonds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900" y="870003"/>
            <a:ext cx="5321950" cy="53219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3947" y="5307023"/>
            <a:ext cx="2158583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8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009"/>
          </a:xfrm>
        </p:spPr>
        <p:txBody>
          <a:bodyPr/>
          <a:lstStyle/>
          <a:p>
            <a:r>
              <a:rPr lang="en-US" b="1" u="sng" dirty="0" smtClean="0"/>
              <a:t>Back to our spit!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473790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Iodine + starch = </a:t>
            </a:r>
            <a:r>
              <a:rPr lang="en-US" sz="3200" dirty="0" smtClean="0">
                <a:solidFill>
                  <a:srgbClr val="00B0F0"/>
                </a:solidFill>
              </a:rPr>
              <a:t>purple/black</a:t>
            </a:r>
          </a:p>
          <a:p>
            <a:r>
              <a:rPr lang="en-US" sz="3200" dirty="0" smtClean="0"/>
              <a:t>Iodine + sugar = </a:t>
            </a:r>
            <a:r>
              <a:rPr lang="en-US" sz="3200" dirty="0" smtClean="0">
                <a:solidFill>
                  <a:srgbClr val="00B0F0"/>
                </a:solidFill>
              </a:rPr>
              <a:t>red/brown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sz="3200" dirty="0" smtClean="0"/>
              <a:t>Looking back at your prediction from earlier, what color do you think the solutions will turn when iodine is added?</a:t>
            </a:r>
          </a:p>
          <a:p>
            <a:endParaRPr lang="en-US" sz="3200" dirty="0" smtClean="0"/>
          </a:p>
        </p:txBody>
      </p:sp>
      <p:sp>
        <p:nvSpPr>
          <p:cNvPr id="4" name="Can 3"/>
          <p:cNvSpPr/>
          <p:nvPr/>
        </p:nvSpPr>
        <p:spPr>
          <a:xfrm>
            <a:off x="3807501" y="3988399"/>
            <a:ext cx="1528997" cy="2188564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5818682" y="3988399"/>
            <a:ext cx="1528997" cy="2188564"/>
          </a:xfrm>
          <a:prstGeom prst="ca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72391" y="6087025"/>
            <a:ext cx="134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saliva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990443" y="6087025"/>
            <a:ext cx="134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water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4002371" y="1454046"/>
            <a:ext cx="218294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69961" y="2041156"/>
            <a:ext cx="218294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3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009"/>
          </a:xfrm>
        </p:spPr>
        <p:txBody>
          <a:bodyPr/>
          <a:lstStyle/>
          <a:p>
            <a:r>
              <a:rPr lang="en-US" b="1" u="sng" dirty="0" smtClean="0"/>
              <a:t>Wrapping up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75" y="1424066"/>
            <a:ext cx="11422505" cy="4752897"/>
          </a:xfrm>
        </p:spPr>
        <p:txBody>
          <a:bodyPr/>
          <a:lstStyle/>
          <a:p>
            <a:r>
              <a:rPr lang="en-US" dirty="0" smtClean="0"/>
              <a:t>Enzymes are specific types of </a:t>
            </a:r>
            <a:r>
              <a:rPr lang="en-US" dirty="0" smtClean="0">
                <a:solidFill>
                  <a:srgbClr val="00B0F0"/>
                </a:solidFill>
              </a:rPr>
              <a:t>proteins</a:t>
            </a:r>
          </a:p>
          <a:p>
            <a:pPr lvl="1"/>
            <a:r>
              <a:rPr lang="en-US" dirty="0" smtClean="0"/>
              <a:t>Some enzymes incorporate a metal atom and are called </a:t>
            </a:r>
            <a:r>
              <a:rPr lang="en-US" dirty="0" err="1" smtClean="0">
                <a:solidFill>
                  <a:srgbClr val="00B0F0"/>
                </a:solidFill>
              </a:rPr>
              <a:t>metalloenzymes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Enzymes that build molecules up are called </a:t>
            </a:r>
            <a:r>
              <a:rPr lang="en-US" dirty="0" smtClean="0">
                <a:solidFill>
                  <a:srgbClr val="00B0F0"/>
                </a:solidFill>
              </a:rPr>
              <a:t>anabolic</a:t>
            </a:r>
            <a:r>
              <a:rPr lang="en-US" dirty="0" smtClean="0"/>
              <a:t> enzymes</a:t>
            </a:r>
          </a:p>
          <a:p>
            <a:r>
              <a:rPr lang="en-US" dirty="0" smtClean="0"/>
              <a:t>Enzymes that break molecules down are called </a:t>
            </a:r>
            <a:r>
              <a:rPr lang="en-US" dirty="0" smtClean="0">
                <a:solidFill>
                  <a:srgbClr val="00B0F0"/>
                </a:solidFill>
              </a:rPr>
              <a:t>catabolic</a:t>
            </a:r>
            <a:r>
              <a:rPr lang="en-US" dirty="0" smtClean="0"/>
              <a:t> enzymes</a:t>
            </a:r>
          </a:p>
          <a:p>
            <a:r>
              <a:rPr lang="en-US" dirty="0" smtClean="0"/>
              <a:t>Enzymes take </a:t>
            </a:r>
            <a:r>
              <a:rPr lang="en-US" dirty="0" smtClean="0">
                <a:solidFill>
                  <a:srgbClr val="00B0F0"/>
                </a:solidFill>
              </a:rPr>
              <a:t>substrates</a:t>
            </a:r>
            <a:r>
              <a:rPr lang="en-US" dirty="0" smtClean="0"/>
              <a:t> and convert them into </a:t>
            </a:r>
            <a:r>
              <a:rPr lang="en-US" dirty="0" smtClean="0">
                <a:solidFill>
                  <a:srgbClr val="00B0F0"/>
                </a:solidFill>
              </a:rPr>
              <a:t>products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 smtClean="0"/>
              <a:t>In-between, they form an </a:t>
            </a:r>
            <a:r>
              <a:rPr lang="en-US" dirty="0" smtClean="0">
                <a:solidFill>
                  <a:srgbClr val="00B0F0"/>
                </a:solidFill>
              </a:rPr>
              <a:t>enzyme-substrate complex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 smtClean="0"/>
              <a:t>Enzymes increase the </a:t>
            </a:r>
            <a:r>
              <a:rPr lang="en-US" dirty="0" smtClean="0">
                <a:solidFill>
                  <a:srgbClr val="00B0F0"/>
                </a:solidFill>
              </a:rPr>
              <a:t>rate of a reaction </a:t>
            </a:r>
            <a:r>
              <a:rPr lang="en-US" dirty="0" smtClean="0"/>
              <a:t>by decreasing the </a:t>
            </a:r>
            <a:r>
              <a:rPr lang="en-US" dirty="0" smtClean="0">
                <a:solidFill>
                  <a:srgbClr val="00B0F0"/>
                </a:solidFill>
              </a:rPr>
              <a:t>activation energy</a:t>
            </a:r>
          </a:p>
          <a:p>
            <a:r>
              <a:rPr lang="en-US" dirty="0" smtClean="0"/>
              <a:t>Due to the importance of </a:t>
            </a:r>
            <a:r>
              <a:rPr lang="en-US" dirty="0" smtClean="0">
                <a:solidFill>
                  <a:srgbClr val="00B0F0"/>
                </a:solidFill>
              </a:rPr>
              <a:t>hydrogen</a:t>
            </a:r>
            <a:r>
              <a:rPr lang="en-US" dirty="0" smtClean="0"/>
              <a:t> bonding in enzymes, they have optimal </a:t>
            </a:r>
            <a:r>
              <a:rPr lang="en-US" dirty="0" smtClean="0">
                <a:solidFill>
                  <a:srgbClr val="00B0F0"/>
                </a:solidFill>
              </a:rPr>
              <a:t>temperature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F0"/>
                </a:solidFill>
              </a:rPr>
              <a:t>pH</a:t>
            </a:r>
            <a:r>
              <a:rPr lang="en-US" dirty="0" smtClean="0"/>
              <a:t> ranges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00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0092"/>
          </a:xfrm>
        </p:spPr>
        <p:txBody>
          <a:bodyPr/>
          <a:lstStyle/>
          <a:p>
            <a:r>
              <a:rPr lang="en-US" b="1" u="sng" dirty="0" smtClean="0"/>
              <a:t>Today’s Objectives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3" y="1643270"/>
            <a:ext cx="11118574" cy="4505739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3600" dirty="0" smtClean="0"/>
              <a:t>Describe a general enzyme-catalyzed reaction</a:t>
            </a:r>
            <a:endParaRPr lang="en-US" sz="3200" dirty="0" smtClean="0"/>
          </a:p>
          <a:p>
            <a:pPr>
              <a:spcBef>
                <a:spcPts val="1800"/>
              </a:spcBef>
            </a:pPr>
            <a:r>
              <a:rPr lang="en-US" sz="3600" dirty="0" smtClean="0"/>
              <a:t>Discuss the relation of temperature and pH to rate of reaction in an enzyme-catalyzed reaction</a:t>
            </a:r>
          </a:p>
          <a:p>
            <a:pPr>
              <a:spcBef>
                <a:spcPts val="1800"/>
              </a:spcBef>
            </a:pPr>
            <a:r>
              <a:rPr lang="en-US" sz="3600" dirty="0" smtClean="0"/>
              <a:t>Explain how chemical reactions are affected by enzymes</a:t>
            </a:r>
          </a:p>
          <a:p>
            <a:pPr>
              <a:spcBef>
                <a:spcPts val="1800"/>
              </a:spcBef>
            </a:pPr>
            <a:r>
              <a:rPr lang="en-US" sz="3600" dirty="0" smtClean="0"/>
              <a:t>Identify the qualifying characteristics of a metalloenzyme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711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8118"/>
          </a:xfrm>
        </p:spPr>
        <p:txBody>
          <a:bodyPr/>
          <a:lstStyle/>
          <a:p>
            <a:r>
              <a:rPr lang="en-US" b="1" u="sng" dirty="0" smtClean="0"/>
              <a:t>What was that all about??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83" y="1453245"/>
            <a:ext cx="6493565" cy="3025990"/>
          </a:xfrm>
        </p:spPr>
        <p:txBody>
          <a:bodyPr>
            <a:normAutofit/>
          </a:bodyPr>
          <a:lstStyle/>
          <a:p>
            <a:r>
              <a:rPr lang="en-US" dirty="0" smtClean="0"/>
              <a:t>Saliva contains an enzyme called </a:t>
            </a:r>
            <a:r>
              <a:rPr lang="en-US" dirty="0" smtClean="0">
                <a:solidFill>
                  <a:srgbClr val="00B0F0"/>
                </a:solidFill>
              </a:rPr>
              <a:t>Amylase</a:t>
            </a:r>
            <a:r>
              <a:rPr lang="en-US" dirty="0" smtClean="0"/>
              <a:t> which breaks the polymer </a:t>
            </a:r>
            <a:r>
              <a:rPr lang="en-US" dirty="0" smtClean="0">
                <a:solidFill>
                  <a:srgbClr val="00B0F0"/>
                </a:solidFill>
              </a:rPr>
              <a:t>starch</a:t>
            </a:r>
            <a:r>
              <a:rPr lang="en-US" dirty="0" smtClean="0"/>
              <a:t> down into its monomers, </a:t>
            </a:r>
            <a:r>
              <a:rPr lang="en-US" dirty="0" smtClean="0">
                <a:solidFill>
                  <a:srgbClr val="00B0F0"/>
                </a:solidFill>
              </a:rPr>
              <a:t>sugars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crushed up cracker contains a lot of starch. What do you think will happen to the starch as it interacts with the saliva and with the water?</a:t>
            </a:r>
          </a:p>
          <a:p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1" t="940" r="6643" b="1948"/>
          <a:stretch/>
        </p:blipFill>
        <p:spPr>
          <a:xfrm>
            <a:off x="7510670" y="922437"/>
            <a:ext cx="4307063" cy="529283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9357" y="4346713"/>
            <a:ext cx="6347791" cy="22263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05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6353"/>
          </a:xfrm>
        </p:spPr>
        <p:txBody>
          <a:bodyPr/>
          <a:lstStyle/>
          <a:p>
            <a:r>
              <a:rPr lang="en-US" b="1" u="sng" dirty="0"/>
              <a:t>T</a:t>
            </a:r>
            <a:r>
              <a:rPr lang="en-US" b="1" u="sng" dirty="0" smtClean="0"/>
              <a:t>he simple </a:t>
            </a:r>
            <a:r>
              <a:rPr lang="en-US" b="1" u="sng" dirty="0"/>
              <a:t>f</a:t>
            </a:r>
            <a:r>
              <a:rPr lang="en-US" b="1" u="sng" dirty="0" smtClean="0"/>
              <a:t>acts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861" y="1391478"/>
            <a:ext cx="10465904" cy="50992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All enzymes are proteins, but not all proteins are enzymes</a:t>
            </a:r>
          </a:p>
          <a:p>
            <a:pPr lvl="1"/>
            <a:r>
              <a:rPr lang="en-US" dirty="0" smtClean="0"/>
              <a:t>REMEMBER! Proteins (including enzymes) are held in their 3D forms by </a:t>
            </a:r>
            <a:r>
              <a:rPr lang="en-US" dirty="0" smtClean="0">
                <a:solidFill>
                  <a:srgbClr val="00B0F0"/>
                </a:solidFill>
              </a:rPr>
              <a:t>hydrogen bonds</a:t>
            </a:r>
            <a:r>
              <a:rPr lang="en-US" dirty="0" smtClean="0"/>
              <a:t>… this will be important later!</a:t>
            </a:r>
          </a:p>
          <a:p>
            <a:r>
              <a:rPr lang="en-US" sz="3200" dirty="0" smtClean="0"/>
              <a:t>Enzymes usually end with the suffix </a:t>
            </a:r>
            <a:r>
              <a:rPr lang="en-US" sz="3200" dirty="0" smtClean="0">
                <a:solidFill>
                  <a:srgbClr val="00B0F0"/>
                </a:solidFill>
              </a:rPr>
              <a:t>–</a:t>
            </a:r>
            <a:r>
              <a:rPr lang="en-US" sz="3200" dirty="0" err="1" smtClean="0">
                <a:solidFill>
                  <a:srgbClr val="00B0F0"/>
                </a:solidFill>
              </a:rPr>
              <a:t>ase</a:t>
            </a:r>
            <a:endParaRPr lang="en-US" sz="3200" dirty="0">
              <a:solidFill>
                <a:srgbClr val="00B0F0"/>
              </a:solidFill>
            </a:endParaRPr>
          </a:p>
          <a:p>
            <a:r>
              <a:rPr lang="en-US" sz="3200" dirty="0" smtClean="0"/>
              <a:t>Enzymes </a:t>
            </a:r>
            <a:r>
              <a:rPr lang="en-US" sz="3200" dirty="0" smtClean="0">
                <a:solidFill>
                  <a:srgbClr val="00B0F0"/>
                </a:solidFill>
              </a:rPr>
              <a:t>catalyze</a:t>
            </a:r>
            <a:r>
              <a:rPr lang="en-US" sz="3200" dirty="0" smtClean="0"/>
              <a:t> or speed up chemical reactions.</a:t>
            </a:r>
          </a:p>
          <a:p>
            <a:pPr lvl="1"/>
            <a:r>
              <a:rPr lang="en-US" sz="2800" dirty="0" smtClean="0"/>
              <a:t>They do this by building up or breaking down molecules</a:t>
            </a:r>
          </a:p>
          <a:p>
            <a:pPr lvl="2"/>
            <a:r>
              <a:rPr lang="en-US" sz="2800" dirty="0" smtClean="0">
                <a:solidFill>
                  <a:srgbClr val="00B0F0"/>
                </a:solidFill>
              </a:rPr>
              <a:t>Anabolic</a:t>
            </a:r>
            <a:r>
              <a:rPr lang="en-US" sz="2800" dirty="0" smtClean="0"/>
              <a:t> enzymes build up molecules</a:t>
            </a:r>
          </a:p>
          <a:p>
            <a:pPr lvl="2"/>
            <a:r>
              <a:rPr lang="en-US" sz="2800" dirty="0" smtClean="0">
                <a:solidFill>
                  <a:srgbClr val="00B0F0"/>
                </a:solidFill>
              </a:rPr>
              <a:t>Catabolic</a:t>
            </a:r>
            <a:r>
              <a:rPr lang="en-US" sz="2800" dirty="0" smtClean="0"/>
              <a:t> enzymes break down molecules</a:t>
            </a:r>
            <a:endParaRPr lang="en-US" sz="3200" dirty="0" smtClean="0"/>
          </a:p>
          <a:p>
            <a:r>
              <a:rPr lang="en-US" sz="3200" dirty="0" smtClean="0"/>
              <a:t>Almost all metabolic processes in cells need enzymes in order for reactions to occur fast enough to sustain life</a:t>
            </a:r>
          </a:p>
          <a:p>
            <a:endParaRPr lang="en-US" sz="3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24066" y="2248524"/>
            <a:ext cx="199369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97974" y="2758189"/>
            <a:ext cx="1196715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75874" y="3282843"/>
            <a:ext cx="1421569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73769" y="4152274"/>
            <a:ext cx="1319136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64399" y="4669434"/>
            <a:ext cx="1433438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7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623"/>
          </a:xfrm>
        </p:spPr>
        <p:txBody>
          <a:bodyPr/>
          <a:lstStyle/>
          <a:p>
            <a:r>
              <a:rPr lang="en-US" b="1" u="sng" dirty="0" smtClean="0"/>
              <a:t>How do they work?</a:t>
            </a:r>
            <a:endParaRPr lang="en-US" b="1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26" y="1510749"/>
            <a:ext cx="11083636" cy="3657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1" y="5486399"/>
            <a:ext cx="6742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enzyme is a </a:t>
            </a:r>
            <a:r>
              <a:rPr lang="en-US" sz="3600" dirty="0" smtClean="0">
                <a:solidFill>
                  <a:srgbClr val="00B0F0"/>
                </a:solidFill>
              </a:rPr>
              <a:t>catabolic</a:t>
            </a:r>
            <a:r>
              <a:rPr lang="en-US" sz="3600" dirty="0" smtClean="0"/>
              <a:t> enzyme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944381" y="2728209"/>
            <a:ext cx="199369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52471" y="4667805"/>
            <a:ext cx="3727771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14412" y="2859864"/>
            <a:ext cx="199369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57401" y="5546360"/>
            <a:ext cx="1813812" cy="5405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8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623"/>
          </a:xfrm>
        </p:spPr>
        <p:txBody>
          <a:bodyPr/>
          <a:lstStyle/>
          <a:p>
            <a:r>
              <a:rPr lang="en-US" b="1" u="sng" dirty="0" smtClean="0"/>
              <a:t>They can also work this way!</a:t>
            </a:r>
            <a:endParaRPr lang="en-US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38" y="1577010"/>
            <a:ext cx="10963165" cy="36178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1" y="5486399"/>
            <a:ext cx="6742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enzyme is an </a:t>
            </a:r>
            <a:r>
              <a:rPr lang="en-US" sz="3600" dirty="0" smtClean="0">
                <a:solidFill>
                  <a:srgbClr val="00B0F0"/>
                </a:solidFill>
              </a:rPr>
              <a:t>anabolic</a:t>
            </a:r>
            <a:r>
              <a:rPr lang="en-US" sz="3600" dirty="0" smtClean="0"/>
              <a:t> enzyme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4209222" y="5576340"/>
            <a:ext cx="1696903" cy="5405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1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623"/>
          </a:xfrm>
        </p:spPr>
        <p:txBody>
          <a:bodyPr/>
          <a:lstStyle/>
          <a:p>
            <a:r>
              <a:rPr lang="en-US" b="1" u="sng" dirty="0" smtClean="0"/>
              <a:t>Why are enzymes so necessary?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92" y="1543849"/>
            <a:ext cx="4928650" cy="4101582"/>
          </a:xfrm>
        </p:spPr>
      </p:pic>
      <p:sp>
        <p:nvSpPr>
          <p:cNvPr id="5" name="TextBox 4"/>
          <p:cNvSpPr txBox="1"/>
          <p:nvPr/>
        </p:nvSpPr>
        <p:spPr>
          <a:xfrm>
            <a:off x="5738191" y="1517343"/>
            <a:ext cx="56156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Activation energy </a:t>
            </a:r>
            <a:r>
              <a:rPr lang="en-US" sz="2800" dirty="0" smtClean="0"/>
              <a:t>is the amount of energy needed for a reaction to occur</a:t>
            </a:r>
          </a:p>
          <a:p>
            <a:endParaRPr lang="en-US" sz="2800" dirty="0"/>
          </a:p>
          <a:p>
            <a:r>
              <a:rPr lang="en-US" sz="2800" dirty="0" smtClean="0"/>
              <a:t>Enzymes increase the </a:t>
            </a:r>
            <a:r>
              <a:rPr lang="en-US" sz="2800" dirty="0" smtClean="0">
                <a:solidFill>
                  <a:srgbClr val="00B0F0"/>
                </a:solidFill>
              </a:rPr>
              <a:t>rate of reaction </a:t>
            </a:r>
            <a:r>
              <a:rPr lang="en-US" sz="2800" dirty="0" smtClean="0"/>
              <a:t>by lowering the activation energy</a:t>
            </a:r>
          </a:p>
          <a:p>
            <a:endParaRPr lang="en-US" sz="2800" dirty="0"/>
          </a:p>
          <a:p>
            <a:r>
              <a:rPr lang="en-US" sz="2800" dirty="0" smtClean="0"/>
              <a:t>Which of the lines on this graph shows an enzyme-catalyzed reaction?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951383" y="5777950"/>
            <a:ext cx="7947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is another way that activation energy might be reduced in a reaction (without using an enzyme)?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738190" y="1583307"/>
            <a:ext cx="2641311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109679" y="3710608"/>
            <a:ext cx="2593298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7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5866"/>
          </a:xfrm>
        </p:spPr>
        <p:txBody>
          <a:bodyPr/>
          <a:lstStyle/>
          <a:p>
            <a:r>
              <a:rPr lang="en-US" b="1" u="sng" dirty="0" smtClean="0"/>
              <a:t>Enzymes and temperature change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25"/>
          <a:stretch/>
        </p:blipFill>
        <p:spPr>
          <a:xfrm>
            <a:off x="331305" y="1563757"/>
            <a:ext cx="6467060" cy="5120635"/>
          </a:xfrm>
        </p:spPr>
      </p:pic>
      <p:sp>
        <p:nvSpPr>
          <p:cNvPr id="6" name="TextBox 5"/>
          <p:cNvSpPr txBox="1"/>
          <p:nvPr/>
        </p:nvSpPr>
        <p:spPr>
          <a:xfrm>
            <a:off x="7129669" y="1417985"/>
            <a:ext cx="43677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 general, an increase in temperature </a:t>
            </a:r>
            <a:r>
              <a:rPr lang="en-US" sz="3200" dirty="0" smtClean="0">
                <a:solidFill>
                  <a:srgbClr val="00B0F0"/>
                </a:solidFill>
              </a:rPr>
              <a:t>increases</a:t>
            </a:r>
            <a:r>
              <a:rPr lang="en-US" sz="3200" dirty="0" smtClean="0"/>
              <a:t> the rate of a chemical reaction…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129669" y="4137326"/>
            <a:ext cx="42241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But an enzyme can only get so hot before its hydrogen bonds break, or </a:t>
            </a:r>
            <a:r>
              <a:rPr lang="en-US" sz="3200" dirty="0" smtClean="0">
                <a:solidFill>
                  <a:srgbClr val="00B0F0"/>
                </a:solidFill>
              </a:rPr>
              <a:t>denature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44985" y="5685537"/>
            <a:ext cx="1993692" cy="434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84"/>
          <a:stretch/>
        </p:blipFill>
        <p:spPr>
          <a:xfrm>
            <a:off x="4121425" y="1768601"/>
            <a:ext cx="7873979" cy="2977133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5623"/>
          </a:xfrm>
        </p:spPr>
        <p:txBody>
          <a:bodyPr/>
          <a:lstStyle/>
          <a:p>
            <a:r>
              <a:rPr lang="en-US" b="1" u="sng" dirty="0" smtClean="0"/>
              <a:t>Enzymes and temperature change</a:t>
            </a:r>
            <a:endParaRPr lang="en-US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10817" y="1908314"/>
            <a:ext cx="38166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When we overlay the two previous graphs, we can see that enzymes have an </a:t>
            </a:r>
            <a:r>
              <a:rPr lang="en-US" sz="2800" dirty="0" smtClean="0">
                <a:solidFill>
                  <a:srgbClr val="00B0F0"/>
                </a:solidFill>
              </a:rPr>
              <a:t>optimal temperature range</a:t>
            </a:r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020417" y="4906608"/>
            <a:ext cx="98861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do you think is the optimal temperature for the enzymes in our body? At what temperature do you think enzyme activity would begin to decrease?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416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</TotalTime>
  <Words>876</Words>
  <Application>Microsoft Office PowerPoint</Application>
  <PresentationFormat>Widescreen</PresentationFormat>
  <Paragraphs>92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Enzymes</vt:lpstr>
      <vt:lpstr>Today’s Objectives</vt:lpstr>
      <vt:lpstr>What was that all about??</vt:lpstr>
      <vt:lpstr>The simple facts</vt:lpstr>
      <vt:lpstr>How do they work?</vt:lpstr>
      <vt:lpstr>They can also work this way!</vt:lpstr>
      <vt:lpstr>Why are enzymes so necessary?</vt:lpstr>
      <vt:lpstr>Enzymes and temperature change</vt:lpstr>
      <vt:lpstr>Enzymes and temperature change</vt:lpstr>
      <vt:lpstr>Enzymes and pH change</vt:lpstr>
      <vt:lpstr>Enzymes and pH change</vt:lpstr>
      <vt:lpstr>Did you know? </vt:lpstr>
      <vt:lpstr>Back to our spit!</vt:lpstr>
      <vt:lpstr>Wrapping 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Enzymes</dc:title>
  <dc:creator>Richard, Cassidy V</dc:creator>
  <cp:lastModifiedBy>Richard, Cassidy V</cp:lastModifiedBy>
  <cp:revision>49</cp:revision>
  <dcterms:created xsi:type="dcterms:W3CDTF">2016-07-12T14:20:49Z</dcterms:created>
  <dcterms:modified xsi:type="dcterms:W3CDTF">2016-07-14T15:27:09Z</dcterms:modified>
</cp:coreProperties>
</file>