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4" r:id="rId9"/>
    <p:sldId id="265" r:id="rId10"/>
    <p:sldId id="266" r:id="rId11"/>
    <p:sldId id="268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364" autoAdjust="0"/>
  </p:normalViewPr>
  <p:slideViewPr>
    <p:cSldViewPr snapToGrid="0">
      <p:cViewPr varScale="1">
        <p:scale>
          <a:sx n="61" d="100"/>
          <a:sy n="61" d="100"/>
        </p:scale>
        <p:origin x="10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43FDF-636E-4C7A-A88E-AC4F6AF18F54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7EA0A-4CEE-4CE7-BC82-254E94C4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61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you ever wondered why the periodic table is shaped</a:t>
            </a:r>
            <a:r>
              <a:rPr lang="en-US" baseline="0" dirty="0" smtClean="0"/>
              <a:t> in the funny way that it is?</a:t>
            </a:r>
          </a:p>
          <a:p>
            <a:r>
              <a:rPr lang="en-US" baseline="0" dirty="0" smtClean="0"/>
              <a:t>Obviously this is just a joke, there is in fact a lot of order in this table.</a:t>
            </a:r>
          </a:p>
          <a:p>
            <a:r>
              <a:rPr lang="en-US" baseline="0" dirty="0" smtClean="0"/>
              <a:t>It organizes elements based on their properties, one of which is the charge that they take in their ionic forms. Let’s see how that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7EA0A-4CEE-4CE7-BC82-254E94C47A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69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Write “The outermost occupied</a:t>
            </a:r>
            <a:r>
              <a:rPr lang="en-US" baseline="0" dirty="0" smtClean="0"/>
              <a:t> shell of an atom”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7EA0A-4CEE-4CE7-BC82-254E94C47A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6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 in mind that these</a:t>
            </a:r>
            <a:r>
              <a:rPr lang="en-US" baseline="0" dirty="0" smtClean="0"/>
              <a:t> numbers work for this one model that helps us understand the ionic properties of atoms, other models may have different numbers to help us understand different things.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7EA0A-4CEE-4CE7-BC82-254E94C47A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18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This is a very simplified periodic table, but it gives us all that we need for right now. </a:t>
            </a:r>
          </a:p>
          <a:p>
            <a:r>
              <a:rPr lang="en-US" baseline="0" dirty="0" smtClean="0"/>
              <a:t>What can we learn about the various elements from this table?  </a:t>
            </a:r>
            <a:r>
              <a:rPr lang="en-US" baseline="0" dirty="0" smtClean="0">
                <a:sym typeface="Wingdings" panose="05000000000000000000" pitchFamily="2" charset="2"/>
              </a:rPr>
              <a:t> # protons, which is # electrons, which lets us find ionic charge 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Let’s try a few examples. I’ll do Oxygen up here on the board and you can follow along, then try Magnesium on your own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7EA0A-4CEE-4CE7-BC82-254E94C47A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17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don’t always</a:t>
            </a:r>
            <a:r>
              <a:rPr lang="en-US" baseline="0" dirty="0" smtClean="0"/>
              <a:t> need to go through to find the charge, this table shows the elements whose ionic charge is always the same.</a:t>
            </a:r>
          </a:p>
          <a:p>
            <a:r>
              <a:rPr lang="en-US" baseline="0" dirty="0" smtClean="0"/>
              <a:t>Notice that not all the elements have this though, what’s going on there?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7EA0A-4CEE-4CE7-BC82-254E94C47A0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10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point of not writing the 1 </a:t>
            </a:r>
          </a:p>
          <a:p>
            <a:r>
              <a:rPr lang="en-US" dirty="0" smtClean="0"/>
              <a:t>PRACTICE</a:t>
            </a:r>
            <a:r>
              <a:rPr lang="en-US" baseline="0" dirty="0" smtClean="0"/>
              <a:t> – Have them find Lithium on the periodic table, then write abbreviation and full name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7EA0A-4CEE-4CE7-BC82-254E94C47A0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56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point of not writing the 1 and also don’t put “ion”</a:t>
            </a:r>
          </a:p>
          <a:p>
            <a:r>
              <a:rPr lang="en-US" dirty="0" smtClean="0"/>
              <a:t>Suffix –ide</a:t>
            </a:r>
          </a:p>
          <a:p>
            <a:r>
              <a:rPr lang="en-US" dirty="0" smtClean="0"/>
              <a:t>PRACTICE – find</a:t>
            </a:r>
            <a:r>
              <a:rPr lang="en-US" baseline="0" dirty="0" smtClean="0"/>
              <a:t> Chlorine on periodic table, give abbreviation and full name.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7EA0A-4CEE-4CE7-BC82-254E94C47A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00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– Don’t put a space b/w element name and parentheses</a:t>
            </a:r>
          </a:p>
          <a:p>
            <a:r>
              <a:rPr lang="en-US" dirty="0" smtClean="0"/>
              <a:t>PRACTICE – Find</a:t>
            </a:r>
            <a:r>
              <a:rPr lang="en-US" baseline="0" dirty="0" smtClean="0"/>
              <a:t> Chromium and give abbreviations and full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7EA0A-4CEE-4CE7-BC82-254E94C47A0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26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Monatomic 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Why they form &amp; how We name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96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rules for CATIONS…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79711"/>
            <a:ext cx="8946541" cy="508486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Let’s again look at Magnesium...</a:t>
            </a:r>
          </a:p>
          <a:p>
            <a:pPr lvl="1"/>
            <a:r>
              <a:rPr lang="en-US" sz="2600" dirty="0" smtClean="0"/>
              <a:t>We decided its ionic form has a +2 charge</a:t>
            </a:r>
          </a:p>
          <a:p>
            <a:pPr lvl="1"/>
            <a:r>
              <a:rPr lang="en-US" sz="2600" dirty="0" smtClean="0"/>
              <a:t>To write its abbreviation… Mg</a:t>
            </a:r>
            <a:r>
              <a:rPr lang="en-US" sz="2600" baseline="30000" dirty="0" smtClean="0"/>
              <a:t>2+</a:t>
            </a:r>
          </a:p>
          <a:p>
            <a:pPr lvl="2"/>
            <a:r>
              <a:rPr lang="en-US" sz="2400" dirty="0" smtClean="0"/>
              <a:t>(*If +1 charge, don’t write the number, just a +)</a:t>
            </a:r>
            <a:endParaRPr lang="en-US" sz="2400" baseline="30000" dirty="0" smtClean="0"/>
          </a:p>
          <a:p>
            <a:pPr lvl="1"/>
            <a:r>
              <a:rPr lang="en-US" sz="2600" dirty="0" smtClean="0"/>
              <a:t>To write its full name… Magnesium ion </a:t>
            </a:r>
          </a:p>
          <a:p>
            <a:pPr lvl="0">
              <a:buClr>
                <a:srgbClr val="B31166">
                  <a:lumMod val="60000"/>
                  <a:lumOff val="40000"/>
                </a:srgbClr>
              </a:buClr>
            </a:pPr>
            <a:endParaRPr lang="en-US" sz="2800" dirty="0" smtClean="0">
              <a:solidFill>
                <a:prstClr val="white"/>
              </a:solidFill>
            </a:endParaRPr>
          </a:p>
          <a:p>
            <a:pPr lvl="0">
              <a:buClr>
                <a:srgbClr val="B31166">
                  <a:lumMod val="60000"/>
                  <a:lumOff val="40000"/>
                </a:srgbClr>
              </a:buClr>
            </a:pPr>
            <a:r>
              <a:rPr lang="en-US" sz="2800" dirty="0" smtClean="0">
                <a:solidFill>
                  <a:prstClr val="white"/>
                </a:solidFill>
              </a:rPr>
              <a:t>Now </a:t>
            </a:r>
            <a:r>
              <a:rPr lang="en-US" sz="2800" dirty="0">
                <a:solidFill>
                  <a:prstClr val="white"/>
                </a:solidFill>
              </a:rPr>
              <a:t>let’s try </a:t>
            </a:r>
            <a:r>
              <a:rPr lang="en-US" sz="2800" dirty="0" smtClean="0">
                <a:solidFill>
                  <a:prstClr val="white"/>
                </a:solidFill>
              </a:rPr>
              <a:t>Lithium… </a:t>
            </a:r>
          </a:p>
          <a:p>
            <a:pPr lvl="1">
              <a:buClr>
                <a:srgbClr val="B31166">
                  <a:lumMod val="60000"/>
                  <a:lumOff val="40000"/>
                </a:srgbClr>
              </a:buClr>
            </a:pPr>
            <a:r>
              <a:rPr lang="en-US" sz="2600" dirty="0" smtClean="0">
                <a:solidFill>
                  <a:prstClr val="white"/>
                </a:solidFill>
              </a:rPr>
              <a:t>Abbreviation…  Li</a:t>
            </a:r>
            <a:r>
              <a:rPr lang="en-US" sz="2600" baseline="30000" dirty="0" smtClean="0">
                <a:solidFill>
                  <a:prstClr val="white"/>
                </a:solidFill>
              </a:rPr>
              <a:t>+</a:t>
            </a:r>
          </a:p>
          <a:p>
            <a:pPr lvl="1">
              <a:buClr>
                <a:srgbClr val="B31166">
                  <a:lumMod val="60000"/>
                  <a:lumOff val="40000"/>
                </a:srgbClr>
              </a:buClr>
            </a:pPr>
            <a:r>
              <a:rPr lang="en-US" sz="2600" dirty="0" smtClean="0">
                <a:solidFill>
                  <a:prstClr val="white"/>
                </a:solidFill>
              </a:rPr>
              <a:t>Full name… Lithium ion</a:t>
            </a:r>
            <a:endParaRPr lang="en-US" sz="2600" dirty="0">
              <a:solidFill>
                <a:prstClr val="white"/>
              </a:solidFill>
            </a:endParaRPr>
          </a:p>
          <a:p>
            <a:pPr lvl="1"/>
            <a:endParaRPr lang="en-US" sz="22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08828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26993"/>
          </a:xfrm>
        </p:spPr>
        <p:txBody>
          <a:bodyPr/>
          <a:lstStyle/>
          <a:p>
            <a:r>
              <a:rPr lang="en-US" dirty="0" smtClean="0"/>
              <a:t>Naming rules for ANIONS…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79711"/>
            <a:ext cx="8946541" cy="5084861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Let’s again look at Oxygen...</a:t>
            </a:r>
          </a:p>
          <a:p>
            <a:pPr lvl="1"/>
            <a:r>
              <a:rPr lang="en-US" sz="2600" dirty="0" smtClean="0"/>
              <a:t>We decided its ionic form has a -2 charge</a:t>
            </a:r>
          </a:p>
          <a:p>
            <a:pPr lvl="1"/>
            <a:r>
              <a:rPr lang="en-US" sz="2600" dirty="0" smtClean="0"/>
              <a:t>To write its abbreviation… O</a:t>
            </a:r>
            <a:r>
              <a:rPr lang="en-US" sz="2600" baseline="30000" dirty="0" smtClean="0"/>
              <a:t>2</a:t>
            </a:r>
            <a:r>
              <a:rPr lang="en-US" sz="2600" baseline="30000" dirty="0"/>
              <a:t>-</a:t>
            </a:r>
            <a:endParaRPr lang="en-US" sz="2600" baseline="30000" dirty="0" smtClean="0"/>
          </a:p>
          <a:p>
            <a:pPr lvl="2"/>
            <a:r>
              <a:rPr lang="en-US" sz="2400" dirty="0" smtClean="0"/>
              <a:t>(*If -1 charge, don’t write the number, just a -)</a:t>
            </a:r>
            <a:endParaRPr lang="en-US" sz="2400" baseline="30000" dirty="0" smtClean="0"/>
          </a:p>
          <a:p>
            <a:pPr lvl="1"/>
            <a:r>
              <a:rPr lang="en-US" sz="2600" dirty="0" smtClean="0"/>
              <a:t>To write its full name… “Ox</a:t>
            </a:r>
            <a:r>
              <a:rPr lang="en-US" sz="2600" b="1" u="sng" dirty="0" smtClean="0">
                <a:solidFill>
                  <a:srgbClr val="FF0000"/>
                </a:solidFill>
              </a:rPr>
              <a:t>ide</a:t>
            </a:r>
            <a:r>
              <a:rPr lang="en-US" sz="2600" dirty="0" smtClean="0"/>
              <a:t>”</a:t>
            </a:r>
          </a:p>
          <a:p>
            <a:pPr lvl="2"/>
            <a:r>
              <a:rPr lang="en-US" sz="2200" dirty="0" smtClean="0"/>
              <a:t>Add suffix “-ide” to element name</a:t>
            </a:r>
          </a:p>
          <a:p>
            <a:pPr marL="914400" lvl="2" indent="0">
              <a:buNone/>
            </a:pPr>
            <a:endParaRPr lang="en-US" sz="2800" dirty="0" smtClean="0">
              <a:solidFill>
                <a:prstClr val="white"/>
              </a:solidFill>
            </a:endParaRPr>
          </a:p>
          <a:p>
            <a:pPr lvl="0">
              <a:buClr>
                <a:srgbClr val="B31166">
                  <a:lumMod val="60000"/>
                  <a:lumOff val="40000"/>
                </a:srgbClr>
              </a:buClr>
            </a:pPr>
            <a:r>
              <a:rPr lang="en-US" sz="2800" dirty="0" smtClean="0">
                <a:solidFill>
                  <a:prstClr val="white"/>
                </a:solidFill>
              </a:rPr>
              <a:t>Now </a:t>
            </a:r>
            <a:r>
              <a:rPr lang="en-US" sz="2800" dirty="0">
                <a:solidFill>
                  <a:prstClr val="white"/>
                </a:solidFill>
              </a:rPr>
              <a:t>let’s try </a:t>
            </a:r>
            <a:r>
              <a:rPr lang="en-US" sz="2800" dirty="0" smtClean="0">
                <a:solidFill>
                  <a:prstClr val="white"/>
                </a:solidFill>
              </a:rPr>
              <a:t>Chlorine…</a:t>
            </a:r>
          </a:p>
          <a:p>
            <a:pPr lvl="1">
              <a:buClr>
                <a:srgbClr val="B31166">
                  <a:lumMod val="60000"/>
                  <a:lumOff val="40000"/>
                </a:srgbClr>
              </a:buClr>
            </a:pPr>
            <a:r>
              <a:rPr lang="en-US" sz="2600" dirty="0" smtClean="0">
                <a:solidFill>
                  <a:prstClr val="white"/>
                </a:solidFill>
              </a:rPr>
              <a:t>Abbreviation…  Cl</a:t>
            </a:r>
            <a:r>
              <a:rPr lang="en-US" sz="2600" baseline="30000" dirty="0">
                <a:solidFill>
                  <a:prstClr val="white"/>
                </a:solidFill>
              </a:rPr>
              <a:t>-</a:t>
            </a:r>
            <a:endParaRPr lang="en-US" sz="2600" baseline="30000" dirty="0" smtClean="0">
              <a:solidFill>
                <a:prstClr val="white"/>
              </a:solidFill>
            </a:endParaRPr>
          </a:p>
          <a:p>
            <a:pPr lvl="1">
              <a:buClr>
                <a:srgbClr val="B31166">
                  <a:lumMod val="60000"/>
                  <a:lumOff val="40000"/>
                </a:srgbClr>
              </a:buClr>
            </a:pPr>
            <a:r>
              <a:rPr lang="en-US" sz="2600" dirty="0" smtClean="0">
                <a:solidFill>
                  <a:prstClr val="white"/>
                </a:solidFill>
              </a:rPr>
              <a:t>Full name… Chlor</a:t>
            </a:r>
            <a:r>
              <a:rPr lang="en-US" sz="2600" b="1" u="sng" dirty="0" smtClean="0">
                <a:solidFill>
                  <a:srgbClr val="FF0000"/>
                </a:solidFill>
              </a:rPr>
              <a:t>ide</a:t>
            </a:r>
            <a:endParaRPr lang="en-US" sz="22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6801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26993"/>
          </a:xfrm>
        </p:spPr>
        <p:txBody>
          <a:bodyPr/>
          <a:lstStyle/>
          <a:p>
            <a:r>
              <a:rPr lang="en-US" dirty="0" smtClean="0"/>
              <a:t>Those tricky transition metals…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79711"/>
            <a:ext cx="8946541" cy="508486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We have to denote the oxidation state</a:t>
            </a:r>
          </a:p>
          <a:p>
            <a:r>
              <a:rPr lang="en-US" sz="3200" dirty="0" smtClean="0"/>
              <a:t>For example, Iron exits in both +2 and +3</a:t>
            </a:r>
          </a:p>
          <a:p>
            <a:pPr lvl="1"/>
            <a:r>
              <a:rPr lang="en-US" sz="2800" dirty="0" smtClean="0"/>
              <a:t>Iron(II)   or   Iron(III)</a:t>
            </a:r>
          </a:p>
          <a:p>
            <a:pPr lvl="1"/>
            <a:r>
              <a:rPr lang="en-US" sz="2800" dirty="0" smtClean="0"/>
              <a:t>  Fe</a:t>
            </a:r>
            <a:r>
              <a:rPr lang="en-US" sz="2800" baseline="30000" dirty="0" smtClean="0"/>
              <a:t>+2</a:t>
            </a:r>
            <a:r>
              <a:rPr lang="en-US" sz="2800" dirty="0" smtClean="0"/>
              <a:t>     or     Fe</a:t>
            </a:r>
            <a:r>
              <a:rPr lang="en-US" sz="2800" baseline="30000" dirty="0" smtClean="0"/>
              <a:t>+3</a:t>
            </a:r>
          </a:p>
          <a:p>
            <a:pPr lvl="1"/>
            <a:endParaRPr lang="en-US" sz="2800" baseline="30000" dirty="0" smtClean="0"/>
          </a:p>
          <a:p>
            <a:pPr lvl="0">
              <a:buClr>
                <a:srgbClr val="B31166">
                  <a:lumMod val="60000"/>
                  <a:lumOff val="4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Chromium </a:t>
            </a:r>
            <a:r>
              <a:rPr lang="en-US" sz="3200" dirty="0" smtClean="0">
                <a:solidFill>
                  <a:prstClr val="white"/>
                </a:solidFill>
              </a:rPr>
              <a:t>(Cr) commonly </a:t>
            </a:r>
            <a:r>
              <a:rPr lang="en-US" sz="3200" dirty="0">
                <a:solidFill>
                  <a:prstClr val="white"/>
                </a:solidFill>
              </a:rPr>
              <a:t>has oxidation states of +2, +3, and +</a:t>
            </a:r>
            <a:r>
              <a:rPr lang="en-US" sz="3200" dirty="0" smtClean="0">
                <a:solidFill>
                  <a:prstClr val="white"/>
                </a:solidFill>
              </a:rPr>
              <a:t>6… </a:t>
            </a:r>
          </a:p>
          <a:p>
            <a:pPr lvl="1">
              <a:buClr>
                <a:srgbClr val="B31166">
                  <a:lumMod val="60000"/>
                  <a:lumOff val="40000"/>
                </a:srgbClr>
              </a:buClr>
            </a:pPr>
            <a:r>
              <a:rPr lang="en-US" sz="3000" dirty="0" smtClean="0">
                <a:solidFill>
                  <a:prstClr val="white"/>
                </a:solidFill>
              </a:rPr>
              <a:t> Abbreviations… Cr</a:t>
            </a:r>
            <a:r>
              <a:rPr lang="en-US" sz="3000" baseline="30000" dirty="0" smtClean="0">
                <a:solidFill>
                  <a:prstClr val="white"/>
                </a:solidFill>
              </a:rPr>
              <a:t>+2  </a:t>
            </a:r>
            <a:r>
              <a:rPr lang="en-US" sz="3000" dirty="0" smtClean="0">
                <a:solidFill>
                  <a:prstClr val="white"/>
                </a:solidFill>
              </a:rPr>
              <a:t>Cr</a:t>
            </a:r>
            <a:r>
              <a:rPr lang="en-US" sz="3000" baseline="30000" dirty="0" smtClean="0">
                <a:solidFill>
                  <a:prstClr val="white"/>
                </a:solidFill>
              </a:rPr>
              <a:t>+3  </a:t>
            </a:r>
            <a:r>
              <a:rPr lang="en-US" sz="3000" dirty="0" smtClean="0">
                <a:solidFill>
                  <a:prstClr val="white"/>
                </a:solidFill>
              </a:rPr>
              <a:t>Cr</a:t>
            </a:r>
            <a:r>
              <a:rPr lang="en-US" sz="3000" baseline="30000" dirty="0" smtClean="0">
                <a:solidFill>
                  <a:prstClr val="white"/>
                </a:solidFill>
              </a:rPr>
              <a:t>+6</a:t>
            </a:r>
            <a:endParaRPr lang="en-US" sz="3000" dirty="0">
              <a:solidFill>
                <a:prstClr val="white"/>
              </a:solidFill>
            </a:endParaRPr>
          </a:p>
          <a:p>
            <a:pPr lvl="1"/>
            <a:r>
              <a:rPr lang="en-US" sz="2800" dirty="0"/>
              <a:t> </a:t>
            </a:r>
            <a:r>
              <a:rPr lang="en-US" sz="2800" dirty="0" smtClean="0"/>
              <a:t>Full names… Chromium(II), (III), (VI)</a:t>
            </a:r>
          </a:p>
          <a:p>
            <a:pPr marL="457200" lvl="1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3475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Questions, worksheet, discussion…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496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the Periodic Table</a:t>
            </a:r>
            <a:br>
              <a:rPr lang="en-US" dirty="0" smtClean="0"/>
            </a:br>
            <a:r>
              <a:rPr lang="en-US" dirty="0" smtClean="0"/>
              <a:t>arranged like that?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272" y="1910690"/>
            <a:ext cx="5878958" cy="4610668"/>
          </a:xfrm>
        </p:spPr>
      </p:pic>
    </p:spTree>
    <p:extLst>
      <p:ext uri="{BB962C8B-B14F-4D97-AF65-F5344CB8AC3E}">
        <p14:creationId xmlns:p14="http://schemas.microsoft.com/office/powerpoint/2010/main" val="300892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you’ll be able to do: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419368"/>
            <a:ext cx="10654235" cy="4829032"/>
          </a:xfrm>
        </p:spPr>
        <p:txBody>
          <a:bodyPr>
            <a:noAutofit/>
          </a:bodyPr>
          <a:lstStyle/>
          <a:p>
            <a:r>
              <a:rPr lang="en-US" sz="2800" dirty="0"/>
              <a:t>D</a:t>
            </a:r>
            <a:r>
              <a:rPr lang="en-US" sz="2800" dirty="0" smtClean="0"/>
              <a:t>etermine the charge of common monatomic ions based on their positions on the Periodic Table.</a:t>
            </a:r>
          </a:p>
          <a:p>
            <a:r>
              <a:rPr lang="en-US" sz="2800" dirty="0"/>
              <a:t>D</a:t>
            </a:r>
            <a:r>
              <a:rPr lang="en-US" sz="2800" dirty="0" smtClean="0"/>
              <a:t>ifferentiate between an anion and a cation.</a:t>
            </a:r>
          </a:p>
          <a:p>
            <a:r>
              <a:rPr lang="en-US" sz="2800" dirty="0"/>
              <a:t>G</a:t>
            </a:r>
            <a:r>
              <a:rPr lang="en-US" sz="2800" dirty="0" smtClean="0"/>
              <a:t>enerate the name of monatomic anions and cations given the name of the neutral atom.</a:t>
            </a:r>
          </a:p>
          <a:p>
            <a:r>
              <a:rPr lang="en-US" sz="2800" dirty="0"/>
              <a:t>D</a:t>
            </a:r>
            <a:r>
              <a:rPr lang="en-US" sz="2800" dirty="0" smtClean="0"/>
              <a:t>etermine whether or not there is a charge on an atom/ion given the number of protons and electrons.</a:t>
            </a:r>
          </a:p>
          <a:p>
            <a:r>
              <a:rPr lang="en-US" sz="2800" dirty="0"/>
              <a:t>S</a:t>
            </a:r>
            <a:r>
              <a:rPr lang="en-US" sz="2800" dirty="0" smtClean="0"/>
              <a:t>ketch a picture or diagram showing what happens to the electrons in a species during monatomic ion formation.</a:t>
            </a:r>
          </a:p>
        </p:txBody>
      </p:sp>
    </p:spTree>
    <p:extLst>
      <p:ext uri="{BB962C8B-B14F-4D97-AF65-F5344CB8AC3E}">
        <p14:creationId xmlns:p14="http://schemas.microsoft.com/office/powerpoint/2010/main" val="92741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a reminder…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83140"/>
            <a:ext cx="8946541" cy="461294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What is a valence shell?</a:t>
            </a:r>
          </a:p>
          <a:p>
            <a:pPr lvl="1"/>
            <a:r>
              <a:rPr lang="en-US" sz="2600" dirty="0" smtClean="0"/>
              <a:t>The outermost occupied shell of an atom </a:t>
            </a:r>
            <a:endParaRPr lang="en-US" sz="2600" dirty="0"/>
          </a:p>
          <a:p>
            <a:r>
              <a:rPr lang="en-US" sz="2800" dirty="0" smtClean="0"/>
              <a:t>What is the charge on a proton?</a:t>
            </a:r>
          </a:p>
          <a:p>
            <a:pPr lvl="1"/>
            <a:r>
              <a:rPr lang="en-US" sz="2600" dirty="0" smtClean="0"/>
              <a:t>+1</a:t>
            </a:r>
          </a:p>
          <a:p>
            <a:r>
              <a:rPr lang="en-US" sz="2800" dirty="0" smtClean="0"/>
              <a:t>On an electron?</a:t>
            </a:r>
          </a:p>
          <a:p>
            <a:pPr lvl="1"/>
            <a:r>
              <a:rPr lang="en-US" sz="2600" dirty="0" smtClean="0"/>
              <a:t>-1</a:t>
            </a:r>
          </a:p>
          <a:p>
            <a:r>
              <a:rPr lang="en-US" sz="2800" dirty="0" smtClean="0"/>
              <a:t>On a neutron?</a:t>
            </a:r>
          </a:p>
          <a:p>
            <a:pPr lvl="1"/>
            <a:r>
              <a:rPr lang="en-US" sz="2600" dirty="0"/>
              <a:t>0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74381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07592"/>
          </a:xfrm>
        </p:spPr>
        <p:txBody>
          <a:bodyPr/>
          <a:lstStyle/>
          <a:p>
            <a:r>
              <a:rPr lang="en-US" dirty="0" smtClean="0"/>
              <a:t>Let’s begin…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83141"/>
            <a:ext cx="8946541" cy="818865"/>
          </a:xfrm>
        </p:spPr>
        <p:txBody>
          <a:bodyPr>
            <a:noAutofit/>
          </a:bodyPr>
          <a:lstStyle/>
          <a:p>
            <a:r>
              <a:rPr lang="en-US" sz="2800" dirty="0" smtClean="0"/>
              <a:t>How many electrons fit in each shell?</a:t>
            </a:r>
            <a:endParaRPr lang="en-US" sz="2600" dirty="0" smtClean="0"/>
          </a:p>
          <a:p>
            <a:pPr lvl="1"/>
            <a:endParaRPr lang="en-US" sz="2800" b="1" dirty="0"/>
          </a:p>
          <a:p>
            <a:pPr lvl="1"/>
            <a:endParaRPr lang="en-US" sz="2600" dirty="0" smtClean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040652"/>
              </p:ext>
            </p:extLst>
          </p:nvPr>
        </p:nvGraphicFramePr>
        <p:xfrm>
          <a:off x="2456594" y="2524834"/>
          <a:ext cx="6387154" cy="3398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3577"/>
                <a:gridCol w="3193577"/>
              </a:tblGrid>
              <a:tr h="566382">
                <a:tc>
                  <a:txBody>
                    <a:bodyPr/>
                    <a:lstStyle/>
                    <a:p>
                      <a:r>
                        <a:rPr lang="en-US" dirty="0" smtClean="0"/>
                        <a:t>Shell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electrons</a:t>
                      </a:r>
                      <a:endParaRPr lang="en-US" dirty="0"/>
                    </a:p>
                  </a:txBody>
                  <a:tcPr/>
                </a:tc>
              </a:tr>
              <a:tr h="566382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566382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566382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566382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  <a:tr h="566382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45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0297"/>
          </a:xfrm>
        </p:spPr>
        <p:txBody>
          <a:bodyPr/>
          <a:lstStyle/>
          <a:p>
            <a:r>
              <a:rPr lang="en-US" dirty="0" smtClean="0"/>
              <a:t>Understanding the Periodic Table</a:t>
            </a:r>
            <a:endParaRPr lang="en-US" dirty="0"/>
          </a:p>
        </p:txBody>
      </p:sp>
      <p:pic>
        <p:nvPicPr>
          <p:cNvPr id="4" name="Content Placeholder 3" descr="http://www.geojeff.org/images/periodic-table-simple.gif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242" y="1583143"/>
            <a:ext cx="7439998" cy="4708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://farm6.staticflickr.com/5122/5351053468_9c33686d38_m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6" r="8468"/>
          <a:stretch/>
        </p:blipFill>
        <p:spPr bwMode="auto">
          <a:xfrm>
            <a:off x="8929261" y="4028006"/>
            <a:ext cx="1774209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3.amazonaws.com/user-media.venngage.com/265122-d8302cf29b1482443550f2bd1ba3d9a9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4" r="6775" b="-17891"/>
          <a:stretch/>
        </p:blipFill>
        <p:spPr bwMode="auto">
          <a:xfrm>
            <a:off x="8929261" y="1702769"/>
            <a:ext cx="1760562" cy="250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64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-0.1306 0.00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7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3378"/>
          </a:xfrm>
        </p:spPr>
        <p:txBody>
          <a:bodyPr/>
          <a:lstStyle/>
          <a:p>
            <a:r>
              <a:rPr lang="en-US" dirty="0" smtClean="0"/>
              <a:t>Understanding the Periodic Table</a:t>
            </a:r>
            <a:br>
              <a:rPr lang="en-US" dirty="0" smtClean="0"/>
            </a:br>
            <a:r>
              <a:rPr lang="en-US" dirty="0" smtClean="0"/>
              <a:t>(Quick reference)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676" y="2040570"/>
            <a:ext cx="8816453" cy="4402112"/>
          </a:xfrm>
        </p:spPr>
      </p:pic>
    </p:spTree>
    <p:extLst>
      <p:ext uri="{BB962C8B-B14F-4D97-AF65-F5344CB8AC3E}">
        <p14:creationId xmlns:p14="http://schemas.microsoft.com/office/powerpoint/2010/main" val="195679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75831"/>
          </a:xfrm>
        </p:spPr>
        <p:txBody>
          <a:bodyPr/>
          <a:lstStyle/>
          <a:p>
            <a:r>
              <a:rPr lang="en-US" dirty="0" smtClean="0"/>
              <a:t>What about the rest of the table?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33014"/>
            <a:ext cx="8946541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Transition metals can be tricky…</a:t>
            </a:r>
          </a:p>
          <a:p>
            <a:pPr lvl="1"/>
            <a:r>
              <a:rPr lang="en-US" sz="2800" dirty="0" smtClean="0"/>
              <a:t>Many can exist in more than one chemical form or “oxidation state”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smtClean="0"/>
              <a:t>We’ll look more at these later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799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the 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05720"/>
            <a:ext cx="9835369" cy="484268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If an ion is POSITIVELY charged, what do we call it?</a:t>
            </a:r>
          </a:p>
          <a:p>
            <a:pPr lvl="1"/>
            <a:r>
              <a:rPr lang="en-US" sz="2800" dirty="0" smtClean="0"/>
              <a:t>Cation</a:t>
            </a:r>
            <a:endParaRPr lang="en-US" sz="2800" dirty="0"/>
          </a:p>
          <a:p>
            <a:r>
              <a:rPr lang="en-US" sz="2800" dirty="0" smtClean="0"/>
              <a:t>If an ion is NEGATIVELY charged, what do we call it?</a:t>
            </a:r>
          </a:p>
          <a:p>
            <a:pPr lvl="1"/>
            <a:r>
              <a:rPr lang="en-US" sz="2800" dirty="0"/>
              <a:t>A</a:t>
            </a:r>
            <a:r>
              <a:rPr lang="en-US" sz="2800" dirty="0" smtClean="0"/>
              <a:t>nion</a:t>
            </a:r>
          </a:p>
        </p:txBody>
      </p:sp>
    </p:spTree>
    <p:extLst>
      <p:ext uri="{BB962C8B-B14F-4D97-AF65-F5344CB8AC3E}">
        <p14:creationId xmlns:p14="http://schemas.microsoft.com/office/powerpoint/2010/main" val="32344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426</TotalTime>
  <Words>753</Words>
  <Application>Microsoft Office PowerPoint</Application>
  <PresentationFormat>Widescreen</PresentationFormat>
  <Paragraphs>100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Ion</vt:lpstr>
      <vt:lpstr>Monatomic Ions</vt:lpstr>
      <vt:lpstr>Why is the Periodic Table arranged like that?</vt:lpstr>
      <vt:lpstr>What you’ll be able to do:</vt:lpstr>
      <vt:lpstr>Just a reminder…</vt:lpstr>
      <vt:lpstr>Let’s begin…</vt:lpstr>
      <vt:lpstr>Understanding the Periodic Table</vt:lpstr>
      <vt:lpstr>Understanding the Periodic Table (Quick reference)</vt:lpstr>
      <vt:lpstr>What about the rest of the table?</vt:lpstr>
      <vt:lpstr>Naming the ions…</vt:lpstr>
      <vt:lpstr>Naming rules for CATIONS… </vt:lpstr>
      <vt:lpstr>Naming rules for ANIONS… </vt:lpstr>
      <vt:lpstr>Those tricky transition metals… </vt:lpstr>
      <vt:lpstr>Questions, worksheet, discussion…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Monotomic Ions</dc:title>
  <dc:creator>Cassidy Richard</dc:creator>
  <cp:lastModifiedBy>Cassidy Richard</cp:lastModifiedBy>
  <cp:revision>34</cp:revision>
  <dcterms:created xsi:type="dcterms:W3CDTF">2016-06-08T21:02:00Z</dcterms:created>
  <dcterms:modified xsi:type="dcterms:W3CDTF">2016-06-09T04:22:33Z</dcterms:modified>
</cp:coreProperties>
</file>