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4" r:id="rId4"/>
    <p:sldId id="263" r:id="rId5"/>
    <p:sldId id="258" r:id="rId6"/>
    <p:sldId id="260" r:id="rId7"/>
    <p:sldId id="259" r:id="rId8"/>
    <p:sldId id="261" r:id="rId9"/>
    <p:sldId id="262" r:id="rId10"/>
    <p:sldId id="265" r:id="rId11"/>
    <p:sldId id="266" r:id="rId12"/>
    <p:sldId id="267" r:id="rId13"/>
    <p:sldId id="268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2765" autoAdjust="0"/>
  </p:normalViewPr>
  <p:slideViewPr>
    <p:cSldViewPr snapToGrid="0">
      <p:cViewPr varScale="1">
        <p:scale>
          <a:sx n="61" d="100"/>
          <a:sy n="61" d="100"/>
        </p:scale>
        <p:origin x="10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2A6F5-AAF2-4F55-9B90-68C29CD9A4A9}" type="datetimeFigureOut">
              <a:rPr lang="en-US" smtClean="0"/>
              <a:t>6/29/2016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F2CE67-EF6C-4B0F-9D87-13545303B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78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r>
              <a:rPr lang="en-US" baseline="0" dirty="0" smtClean="0"/>
              <a:t> does this have to do with protein??</a:t>
            </a:r>
          </a:p>
          <a:p>
            <a:r>
              <a:rPr lang="en-US" baseline="0" dirty="0" smtClean="0"/>
              <a:t>Balls of yarn are </a:t>
            </a:r>
            <a:r>
              <a:rPr lang="en-US" baseline="0" smtClean="0"/>
              <a:t>like protein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2CE67-EF6C-4B0F-9D87-13545303B1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1010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Compare to a room full of</a:t>
            </a:r>
            <a:r>
              <a:rPr lang="en-US" baseline="0" dirty="0" smtClean="0"/>
              <a:t> people. Different types of interactions b/w different types of </a:t>
            </a:r>
            <a:r>
              <a:rPr lang="en-US" baseline="0" dirty="0" err="1" smtClean="0"/>
              <a:t>ppl</a:t>
            </a:r>
            <a:r>
              <a:rPr lang="en-US" baseline="0" dirty="0" smtClean="0"/>
              <a:t>, dynamics of room will change depending.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2CE67-EF6C-4B0F-9D87-13545303B16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3120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Only one amino acid, cysteine, can form this type of bond.</a:t>
            </a:r>
          </a:p>
          <a:p>
            <a:r>
              <a:rPr lang="en-US" dirty="0" err="1" smtClean="0"/>
              <a:t>Disulphide</a:t>
            </a:r>
            <a:r>
              <a:rPr lang="en-US" dirty="0" smtClean="0"/>
              <a:t> bond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2CE67-EF6C-4B0F-9D87-13545303B16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5703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Hydrogen bonds, di-</a:t>
            </a:r>
            <a:r>
              <a:rPr lang="en-US" dirty="0" err="1" smtClean="0"/>
              <a:t>sulphide</a:t>
            </a:r>
            <a:r>
              <a:rPr lang="en-US" dirty="0" smtClean="0"/>
              <a:t>,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vanderVaals</a:t>
            </a:r>
            <a:r>
              <a:rPr lang="en-US" baseline="0" dirty="0" smtClean="0"/>
              <a:t>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2CE67-EF6C-4B0F-9D87-13545303B16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2419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Primary -&gt;</a:t>
            </a:r>
            <a:r>
              <a:rPr lang="en-US" baseline="0" dirty="0" smtClean="0"/>
              <a:t> Peptide (covalent)</a:t>
            </a:r>
          </a:p>
          <a:p>
            <a:r>
              <a:rPr lang="en-US" baseline="0" dirty="0" smtClean="0"/>
              <a:t>Secondary -&gt; Hydrogen bonds</a:t>
            </a:r>
          </a:p>
          <a:p>
            <a:r>
              <a:rPr lang="en-US" baseline="0" dirty="0" smtClean="0"/>
              <a:t>Tertiary -&gt; </a:t>
            </a:r>
            <a:r>
              <a:rPr lang="en-US" baseline="0" dirty="0" err="1" smtClean="0"/>
              <a:t>Disulphide</a:t>
            </a:r>
            <a:r>
              <a:rPr lang="en-US" baseline="0" dirty="0" smtClean="0"/>
              <a:t> (covalent), Hydrogen, Van der Waals, ionic </a:t>
            </a:r>
          </a:p>
          <a:p>
            <a:r>
              <a:rPr lang="en-US" baseline="0" dirty="0" smtClean="0"/>
              <a:t>Quaternary -&gt; Mainly Hydrogen bonds and Van der Waals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2CE67-EF6C-4B0F-9D87-13545303B16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779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2CE67-EF6C-4B0F-9D87-13545303B16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553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Primary,</a:t>
            </a:r>
            <a:r>
              <a:rPr lang="en-US" baseline="0" dirty="0" smtClean="0"/>
              <a:t> secondary, tertiary, quaternary</a:t>
            </a:r>
          </a:p>
          <a:p>
            <a:r>
              <a:rPr lang="en-US" baseline="0" dirty="0" smtClean="0"/>
              <a:t>Also fill in amino acids, Alpha helix, Beta sheet, indicate that 4</a:t>
            </a:r>
            <a:r>
              <a:rPr lang="en-US" baseline="30000" dirty="0" smtClean="0"/>
              <a:t>th</a:t>
            </a:r>
            <a:r>
              <a:rPr lang="en-US" baseline="0" dirty="0" smtClean="0"/>
              <a:t> is 2 or more proteins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2CE67-EF6C-4B0F-9D87-13545303B16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62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Fill</a:t>
            </a:r>
            <a:r>
              <a:rPr lang="en-US" baseline="0" dirty="0" smtClean="0"/>
              <a:t> in with just polymer, monomer, covalent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2CE67-EF6C-4B0F-9D87-13545303B16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2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err="1" smtClean="0"/>
              <a:t>Animo</a:t>
            </a:r>
            <a:r>
              <a:rPr lang="en-US" baseline="0" dirty="0" smtClean="0"/>
              <a:t> acid, peptide bond, polypeptide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2CE67-EF6C-4B0F-9D87-13545303B16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9777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Circle and label using different colors?</a:t>
            </a:r>
          </a:p>
          <a:p>
            <a:r>
              <a:rPr lang="en-US" dirty="0" smtClean="0"/>
              <a:t>Explain</a:t>
            </a:r>
            <a:r>
              <a:rPr lang="en-US" baseline="0" dirty="0" smtClean="0"/>
              <a:t> that the left and right sides of a single amino acid will always be that way, but the R group means that it changes. </a:t>
            </a:r>
          </a:p>
          <a:p>
            <a:r>
              <a:rPr lang="en-US" baseline="0" dirty="0" smtClean="0"/>
              <a:t>Explain that you might also see them written as is shown on the next slides. Tell them to draw whichever they prefer when drawing amino acids.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2CE67-EF6C-4B0F-9D87-13545303B16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754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Re-cover that it’s called a peptide bond… that’s just a special name for</a:t>
            </a:r>
            <a:r>
              <a:rPr lang="en-US" baseline="0" dirty="0" smtClean="0"/>
              <a:t> when two amino acids bond. </a:t>
            </a:r>
            <a:endParaRPr lang="en-US" dirty="0" smtClean="0"/>
          </a:p>
          <a:p>
            <a:r>
              <a:rPr lang="en-US" dirty="0" smtClean="0"/>
              <a:t>Circle the place</a:t>
            </a:r>
            <a:r>
              <a:rPr lang="en-US" baseline="0" dirty="0" smtClean="0"/>
              <a:t> where the bond will form… will the double bond break first or the single bond?</a:t>
            </a:r>
          </a:p>
          <a:p>
            <a:r>
              <a:rPr lang="en-US" baseline="0" dirty="0" smtClean="0"/>
              <a:t>Talk about water leaving… when too much water leaves your body you become dehydrated, this is called a dehydration </a:t>
            </a:r>
            <a:r>
              <a:rPr lang="en-US" baseline="0" dirty="0" err="1" smtClean="0"/>
              <a:t>rxn</a:t>
            </a:r>
            <a:endParaRPr lang="en-US" baseline="0" dirty="0" smtClean="0"/>
          </a:p>
          <a:p>
            <a:r>
              <a:rPr lang="en-US" baseline="0" dirty="0" smtClean="0"/>
              <a:t>Draw the product on the bottom.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2CE67-EF6C-4B0F-9D87-13545303B16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0388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Non-polar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2CE67-EF6C-4B0F-9D87-13545303B16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0423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polar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2CE67-EF6C-4B0F-9D87-13545303B16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9209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Charged, acidic and basic</a:t>
            </a:r>
          </a:p>
          <a:p>
            <a:r>
              <a:rPr lang="en-US" dirty="0" smtClean="0"/>
              <a:t>Technically, the</a:t>
            </a:r>
            <a:r>
              <a:rPr lang="en-US" baseline="0" dirty="0" smtClean="0"/>
              <a:t> acids are displayed in their conj. Base forms, but they act as acids. Same for bases, they’re in conj. Acid forms.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2CE67-EF6C-4B0F-9D87-13545303B16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451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063-8435-4343-94A2-CCA7A308E4F4}" type="datetimeFigureOut">
              <a:rPr lang="en-US" smtClean="0"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7D02-9C22-44EC-80FE-90D93EBBF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886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063-8435-4343-94A2-CCA7A308E4F4}" type="datetimeFigureOut">
              <a:rPr lang="en-US" smtClean="0"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7D02-9C22-44EC-80FE-90D93EBBF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377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063-8435-4343-94A2-CCA7A308E4F4}" type="datetimeFigureOut">
              <a:rPr lang="en-US" smtClean="0"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7D02-9C22-44EC-80FE-90D93EBBF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470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063-8435-4343-94A2-CCA7A308E4F4}" type="datetimeFigureOut">
              <a:rPr lang="en-US" smtClean="0"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7D02-9C22-44EC-80FE-90D93EBBF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92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063-8435-4343-94A2-CCA7A308E4F4}" type="datetimeFigureOut">
              <a:rPr lang="en-US" smtClean="0"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7D02-9C22-44EC-80FE-90D93EBBF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099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063-8435-4343-94A2-CCA7A308E4F4}" type="datetimeFigureOut">
              <a:rPr lang="en-US" smtClean="0"/>
              <a:t>6/29/2016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7D02-9C22-44EC-80FE-90D93EBBF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884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063-8435-4343-94A2-CCA7A308E4F4}" type="datetimeFigureOut">
              <a:rPr lang="en-US" smtClean="0"/>
              <a:t>6/29/2016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7D02-9C22-44EC-80FE-90D93EBBF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21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063-8435-4343-94A2-CCA7A308E4F4}" type="datetimeFigureOut">
              <a:rPr lang="en-US" smtClean="0"/>
              <a:t>6/29/2016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7D02-9C22-44EC-80FE-90D93EBBF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698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063-8435-4343-94A2-CCA7A308E4F4}" type="datetimeFigureOut">
              <a:rPr lang="en-US" smtClean="0"/>
              <a:t>6/29/2016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7D02-9C22-44EC-80FE-90D93EBBF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573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063-8435-4343-94A2-CCA7A308E4F4}" type="datetimeFigureOut">
              <a:rPr lang="en-US" smtClean="0"/>
              <a:t>6/29/2016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7D02-9C22-44EC-80FE-90D93EBBF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7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063-8435-4343-94A2-CCA7A308E4F4}" type="datetimeFigureOut">
              <a:rPr lang="en-US" smtClean="0"/>
              <a:t>6/29/2016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7D02-9C22-44EC-80FE-90D93EBBF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498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D5063-8435-4343-94A2-CCA7A308E4F4}" type="datetimeFigureOut">
              <a:rPr lang="en-US" smtClean="0"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17D02-9C22-44EC-80FE-90D93EBBF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088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dingo.care2.com/pictures/greenliving/uploads/2015/09/kitten-and-yarn-ThinkstockPhotos-12021569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16" b="7936"/>
          <a:stretch/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-610235" y="2705725"/>
            <a:ext cx="540327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Proteins</a:t>
            </a:r>
            <a:endParaRPr lang="en-US" sz="8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204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the funny shapes?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831" r="22107" b="37193"/>
          <a:stretch/>
        </p:blipFill>
        <p:spPr>
          <a:xfrm>
            <a:off x="1067955" y="1275058"/>
            <a:ext cx="9672090" cy="171753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900" r="22007" b="39264"/>
          <a:stretch/>
        </p:blipFill>
        <p:spPr>
          <a:xfrm>
            <a:off x="1034710" y="2992587"/>
            <a:ext cx="9735590" cy="147993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223" r="22007" b="39423"/>
          <a:stretch/>
        </p:blipFill>
        <p:spPr>
          <a:xfrm>
            <a:off x="1054327" y="4605522"/>
            <a:ext cx="9749223" cy="1512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4873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they fold?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790" r="3482" b="5113"/>
          <a:stretch/>
        </p:blipFill>
        <p:spPr>
          <a:xfrm>
            <a:off x="1234433" y="1562793"/>
            <a:ext cx="9723134" cy="3707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004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they stick together?</a:t>
            </a:r>
            <a:endParaRPr lang="en-US" dirty="0"/>
          </a:p>
        </p:txBody>
      </p:sp>
      <p:pic>
        <p:nvPicPr>
          <p:cNvPr id="7170" name="Picture 2" descr="http://www.dadisp.com/grafx/hemo_l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4" t="4191" r="27038" b="9994"/>
          <a:stretch/>
        </p:blipFill>
        <p:spPr bwMode="auto">
          <a:xfrm>
            <a:off x="1945178" y="1652728"/>
            <a:ext cx="4638502" cy="4343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50432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1463"/>
          </a:xfrm>
        </p:spPr>
        <p:txBody>
          <a:bodyPr/>
          <a:lstStyle/>
          <a:p>
            <a:r>
              <a:rPr lang="en-US" dirty="0" smtClean="0"/>
              <a:t>Recap on bonds…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69" y="1386588"/>
            <a:ext cx="1941137" cy="534591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07971" y="1280161"/>
            <a:ext cx="7845829" cy="12967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507970" y="2669852"/>
            <a:ext cx="7845829" cy="12967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507970" y="4059544"/>
            <a:ext cx="7845829" cy="12967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507970" y="5471737"/>
            <a:ext cx="7845829" cy="12967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314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04412" y="3004983"/>
            <a:ext cx="540327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Questions?</a:t>
            </a:r>
            <a:endParaRPr lang="en-US" sz="8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94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Protein… kind of like a ball of yarn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058841" y="-2321528"/>
            <a:ext cx="4239503" cy="11675639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05684" y="5636043"/>
            <a:ext cx="1988134" cy="4655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539669" y="5636042"/>
            <a:ext cx="1988134" cy="4655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738566" y="5636041"/>
            <a:ext cx="1988134" cy="4655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772551" y="5636040"/>
            <a:ext cx="1988134" cy="4655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911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closer look… General terms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89" y="1459316"/>
            <a:ext cx="10384711" cy="495723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032565" y="1522317"/>
            <a:ext cx="2743200" cy="6036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997827" y="6014983"/>
            <a:ext cx="2743200" cy="6036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023658" y="5658624"/>
            <a:ext cx="2743200" cy="6036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991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the more protein-specific </a:t>
            </a:r>
            <a:r>
              <a:rPr lang="en-US" dirty="0"/>
              <a:t>t</a:t>
            </a:r>
            <a:r>
              <a:rPr lang="en-US" dirty="0" smtClean="0"/>
              <a:t>erms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89" y="1459316"/>
            <a:ext cx="10384711" cy="495723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032565" y="1522317"/>
            <a:ext cx="2743200" cy="6036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997827" y="6014983"/>
            <a:ext cx="2743200" cy="6036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023658" y="5658624"/>
            <a:ext cx="2743200" cy="6036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782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closer look at an amino acid </a:t>
            </a:r>
            <a:endParaRPr lang="en-US" dirty="0"/>
          </a:p>
        </p:txBody>
      </p:sp>
      <p:pic>
        <p:nvPicPr>
          <p:cNvPr id="5122" name="Picture 2" descr="http://academic.pgcc.edu/~ssinex/struc_bond/aa_general.gif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94" t="5731" r="5216" b="22019"/>
          <a:stretch/>
        </p:blipFill>
        <p:spPr bwMode="auto">
          <a:xfrm>
            <a:off x="3158836" y="2011677"/>
            <a:ext cx="5386648" cy="3208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2623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Polymer formation</a:t>
            </a:r>
            <a:endParaRPr lang="en-US" dirty="0"/>
          </a:p>
        </p:txBody>
      </p:sp>
      <p:pic>
        <p:nvPicPr>
          <p:cNvPr id="8" name="Picture 4" descr="http://academic.pgcc.edu/~ssinex/struc_bond/aa_general.gif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570"/>
          <a:stretch/>
        </p:blipFill>
        <p:spPr bwMode="auto">
          <a:xfrm>
            <a:off x="1139246" y="1297476"/>
            <a:ext cx="4556102" cy="2676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://academic.pgcc.edu/~ssinex/struc_bond/aa_general.gif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570"/>
          <a:stretch/>
        </p:blipFill>
        <p:spPr bwMode="auto">
          <a:xfrm>
            <a:off x="5996394" y="1297475"/>
            <a:ext cx="4556102" cy="2676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4480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These R groups are…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76"/>
          <a:stretch/>
        </p:blipFill>
        <p:spPr>
          <a:xfrm>
            <a:off x="1175565" y="1479667"/>
            <a:ext cx="9795857" cy="4747174"/>
          </a:xfrm>
        </p:spPr>
      </p:pic>
    </p:spTree>
    <p:extLst>
      <p:ext uri="{BB962C8B-B14F-4D97-AF65-F5344CB8AC3E}">
        <p14:creationId xmlns:p14="http://schemas.microsoft.com/office/powerpoint/2010/main" val="3575765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These R groups are…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30"/>
          <a:stretch/>
        </p:blipFill>
        <p:spPr>
          <a:xfrm>
            <a:off x="386021" y="2460565"/>
            <a:ext cx="11467878" cy="2992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764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These R groups are…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92"/>
          <a:stretch/>
        </p:blipFill>
        <p:spPr>
          <a:xfrm>
            <a:off x="688571" y="1807345"/>
            <a:ext cx="10899371" cy="428264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911927" y="1690688"/>
            <a:ext cx="1762298" cy="5703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00354" y="1690688"/>
            <a:ext cx="1762298" cy="5703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017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1640</TotalTime>
  <Words>389</Words>
  <Application>Microsoft Office PowerPoint</Application>
  <PresentationFormat>Widescreen</PresentationFormat>
  <Paragraphs>53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Protein… kind of like a ball of yarn</vt:lpstr>
      <vt:lpstr>A closer look… General terms</vt:lpstr>
      <vt:lpstr>Now the more protein-specific terms</vt:lpstr>
      <vt:lpstr>A closer look at an amino acid </vt:lpstr>
      <vt:lpstr>Polymer formation</vt:lpstr>
      <vt:lpstr>These R groups are…</vt:lpstr>
      <vt:lpstr>These R groups are…</vt:lpstr>
      <vt:lpstr>These R groups are…</vt:lpstr>
      <vt:lpstr>Why the funny shapes?</vt:lpstr>
      <vt:lpstr>Why do they fold?</vt:lpstr>
      <vt:lpstr>Why do they stick together?</vt:lpstr>
      <vt:lpstr>Recap on bonds…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Protein Synthesis</dc:title>
  <dc:creator>Cassidy Richard</dc:creator>
  <cp:lastModifiedBy>Richard, Cassidy V</cp:lastModifiedBy>
  <cp:revision>28</cp:revision>
  <dcterms:created xsi:type="dcterms:W3CDTF">2016-06-28T17:18:26Z</dcterms:created>
  <dcterms:modified xsi:type="dcterms:W3CDTF">2016-06-29T22:15:51Z</dcterms:modified>
</cp:coreProperties>
</file>