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72" r:id="rId4"/>
    <p:sldId id="268" r:id="rId5"/>
    <p:sldId id="257" r:id="rId6"/>
    <p:sldId id="258" r:id="rId7"/>
    <p:sldId id="264" r:id="rId8"/>
    <p:sldId id="260" r:id="rId9"/>
    <p:sldId id="259" r:id="rId10"/>
    <p:sldId id="261" r:id="rId11"/>
    <p:sldId id="262" r:id="rId12"/>
    <p:sldId id="263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Lantz" initials="AL" lastIdx="1" clrIdx="0">
    <p:extLst>
      <p:ext uri="{19B8F6BF-5375-455C-9EA6-DF929625EA0E}">
        <p15:presenceInfo xmlns:p15="http://schemas.microsoft.com/office/powerpoint/2012/main" userId="Alex Lan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28T15:15:39.99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4EC1D-C977-4D46-9806-BDB1E5776D2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2BBCE-55DC-4F06-B398-8EFF73A0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7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0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4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3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5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7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2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5530-A3C0-487E-906B-BB03A6733E9A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8A954-59DF-43DB-88FD-E411E56CE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278" y="768626"/>
            <a:ext cx="895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Carbohydrates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6922" y="5844209"/>
            <a:ext cx="296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Alex Lantz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9" y="2325190"/>
            <a:ext cx="7040423" cy="37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Disaccharides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" y="646331"/>
            <a:ext cx="71307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Formed from two monosaccharides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Formed by a </a:t>
            </a:r>
            <a:r>
              <a:rPr lang="en-US" sz="3200" u="sng" dirty="0"/>
              <a:t>				</a:t>
            </a:r>
            <a:r>
              <a:rPr lang="en-US" sz="3200" dirty="0"/>
              <a:t> reaction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Held together by a </a:t>
            </a:r>
            <a:r>
              <a:rPr lang="en-US" sz="3200" u="sng" dirty="0"/>
              <a:t>			</a:t>
            </a:r>
            <a:r>
              <a:rPr lang="en-US" sz="3200" dirty="0"/>
              <a:t> bond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Ring shaped sugar molecule bonded to another molecule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Examples:</a:t>
            </a:r>
            <a:endParaRPr lang="en-US" sz="3200" u="sng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2.)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10" y="899226"/>
            <a:ext cx="4218240" cy="519677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8256104" y="2160105"/>
            <a:ext cx="1507826" cy="1722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144000" y="5168348"/>
            <a:ext cx="619930" cy="1205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21400" y="4005664"/>
            <a:ext cx="2134704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997148" y="6507778"/>
            <a:ext cx="2146852" cy="23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9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800" y="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Polysaccharides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834887"/>
            <a:ext cx="54068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Formed from many sugar molecules bonded by dehydration reactions.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Held together by </a:t>
            </a:r>
            <a:r>
              <a:rPr lang="en-US" sz="2800" dirty="0" err="1"/>
              <a:t>glycosidic</a:t>
            </a:r>
            <a:r>
              <a:rPr lang="en-US" sz="2800" dirty="0"/>
              <a:t> bonds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be in two different forms: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/>
              <a:t>		</a:t>
            </a:r>
            <a:r>
              <a:rPr lang="en-US" sz="2800" dirty="0"/>
              <a:t>or</a:t>
            </a:r>
            <a:r>
              <a:rPr lang="en-US" sz="2800" u="sng" dirty="0"/>
              <a:t>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Examples: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1484045"/>
            <a:ext cx="4623352" cy="4369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7304" y="1484045"/>
            <a:ext cx="3048000" cy="835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6661" y="3485323"/>
            <a:ext cx="1258956" cy="3578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76522" y="4041913"/>
            <a:ext cx="26371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30748" y="2080591"/>
            <a:ext cx="2610678" cy="13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9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4" y="265043"/>
            <a:ext cx="9793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Glycosidic</a:t>
            </a:r>
            <a:r>
              <a:rPr lang="en-US" sz="3600" dirty="0"/>
              <a:t> Bonds</a:t>
            </a:r>
          </a:p>
          <a:p>
            <a:pPr algn="ctr"/>
            <a:r>
              <a:rPr lang="en-US" sz="2000" dirty="0"/>
              <a:t>a closer look</a:t>
            </a:r>
            <a:r>
              <a:rPr lang="en-US" sz="36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43" y="2130028"/>
            <a:ext cx="9409044" cy="2135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8783" y="3525078"/>
            <a:ext cx="1603513" cy="371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127513" y="2544417"/>
            <a:ext cx="13252" cy="291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08243" y="2175085"/>
            <a:ext cx="23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803374" y="2544417"/>
            <a:ext cx="0" cy="291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2175085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51165" y="3896139"/>
            <a:ext cx="7421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257183" y="2835966"/>
            <a:ext cx="556591" cy="384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89043" y="3896139"/>
            <a:ext cx="7089914" cy="5035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37582" y="3525078"/>
            <a:ext cx="0" cy="17757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58748" y="5897217"/>
            <a:ext cx="2663687" cy="265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0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965" y="132522"/>
            <a:ext cx="787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Carbohydrates </a:t>
            </a:r>
            <a:r>
              <a:rPr lang="en-US" sz="3600" dirty="0">
                <a:sym typeface="Wingdings" panose="05000000000000000000" pitchFamily="2" charset="2"/>
              </a:rPr>
              <a:t> Energy… How?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078" y="993913"/>
            <a:ext cx="112245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Carbohydrates </a:t>
            </a:r>
            <a:r>
              <a:rPr lang="en-US" sz="2400" dirty="0">
                <a:sym typeface="Wingdings" panose="05000000000000000000" pitchFamily="2" charset="2"/>
              </a:rPr>
              <a:t> Enter the body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ym typeface="Wingdings" panose="05000000000000000000" pitchFamily="2" charset="2"/>
              </a:rPr>
              <a:t>			</a:t>
            </a:r>
            <a:r>
              <a:rPr lang="en-US" sz="2400" dirty="0">
                <a:sym typeface="Wingdings" panose="05000000000000000000" pitchFamily="2" charset="2"/>
              </a:rPr>
              <a:t> and </a:t>
            </a:r>
            <a:r>
              <a:rPr lang="en-US" sz="2400" u="sng" dirty="0">
                <a:sym typeface="Wingdings" panose="05000000000000000000" pitchFamily="2" charset="2"/>
              </a:rPr>
              <a:t>			</a:t>
            </a:r>
            <a:r>
              <a:rPr lang="en-US" sz="2400" dirty="0">
                <a:sym typeface="Wingdings" panose="05000000000000000000" pitchFamily="2" charset="2"/>
              </a:rPr>
              <a:t> broken down into monosaccharides using a </a:t>
            </a:r>
            <a:r>
              <a:rPr lang="en-US" sz="2400" u="sng" dirty="0">
                <a:sym typeface="Wingdings" panose="05000000000000000000" pitchFamily="2" charset="2"/>
              </a:rPr>
              <a:t>			</a:t>
            </a:r>
            <a:r>
              <a:rPr lang="en-US" sz="2400" dirty="0">
                <a:sym typeface="Wingdings" panose="05000000000000000000" pitchFamily="2" charset="2"/>
              </a:rPr>
              <a:t> reaction.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Monosaccharides converted to </a:t>
            </a:r>
            <a:r>
              <a:rPr lang="en-US" sz="2400" u="sng" dirty="0">
                <a:sym typeface="Wingdings" panose="05000000000000000000" pitchFamily="2" charset="2"/>
              </a:rPr>
              <a:t>			</a:t>
            </a:r>
            <a:r>
              <a:rPr lang="en-US" sz="2400" dirty="0">
                <a:sym typeface="Wingdings" panose="05000000000000000000" pitchFamily="2" charset="2"/>
              </a:rPr>
              <a:t> if not already in form</a:t>
            </a:r>
          </a:p>
          <a:p>
            <a:endParaRPr lang="en-US" sz="2400" u="sng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Single molecules can now move throughout the body by </a:t>
            </a:r>
            <a:r>
              <a:rPr lang="en-US" sz="2400" u="sng" dirty="0">
                <a:sym typeface="Wingdings" panose="05000000000000000000" pitchFamily="2" charset="2"/>
              </a:rPr>
              <a:t>			</a:t>
            </a:r>
          </a:p>
          <a:p>
            <a:endParaRPr lang="en-US" sz="2400" u="sng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Small Intestine  Liver  Blood Stream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Concentration Gradient  Taken up by cells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Glucose used for energy,  liver stores excess, beyond excess turned into </a:t>
            </a:r>
            <a:r>
              <a:rPr lang="en-US" sz="2400" u="sng" dirty="0">
                <a:sym typeface="Wingdings" panose="05000000000000000000" pitchFamily="2" charset="2"/>
              </a:rPr>
              <a:t>		</a:t>
            </a: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256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4200" y="279400"/>
            <a:ext cx="850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Carbohydrate Path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59" y="2213112"/>
            <a:ext cx="5070226" cy="479981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4187687" y="4429939"/>
            <a:ext cx="2875722" cy="834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14210" y="2213112"/>
            <a:ext cx="2535113" cy="1166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9051872" y="2913626"/>
            <a:ext cx="622853" cy="1696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8876766" y="932696"/>
            <a:ext cx="2570922" cy="1749286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3293803" y="2257112"/>
            <a:ext cx="3190461" cy="192633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2450" y="1910474"/>
            <a:ext cx="37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does the liver do?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10774" y="286365"/>
            <a:ext cx="294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does the glucose go once in the bloodstream?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278" y="5687333"/>
            <a:ext cx="606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Food </a:t>
            </a:r>
            <a:r>
              <a:rPr lang="en-US" sz="2400" dirty="0">
                <a:sym typeface="Wingdings" panose="05000000000000000000" pitchFamily="2" charset="2"/>
              </a:rPr>
              <a:t> Small Intestine  Monosaccharides  Glucose  Blood Stream  Cells  Storage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776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340" y="159025"/>
            <a:ext cx="776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Carbohydrates Introduction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843" y="1126434"/>
            <a:ext cx="8004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Monosaccharides, Disaccharides, Polysaccharides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Bonds and Reactions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Glycosidic</a:t>
            </a:r>
            <a:r>
              <a:rPr lang="en-US" sz="2400" dirty="0"/>
              <a:t> bonds formed by dehydration reactions. Broken by </a:t>
            </a:r>
            <a:r>
              <a:rPr lang="en-US" sz="2400" dirty="0" err="1"/>
              <a:t>hydrolosis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Carbohydrates broken into monosaccharides, converted to glucose, and used or stored in the 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Representation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Cyclic or linear</a:t>
            </a:r>
          </a:p>
        </p:txBody>
      </p:sp>
    </p:spTree>
    <p:extLst>
      <p:ext uri="{BB962C8B-B14F-4D97-AF65-F5344CB8AC3E}">
        <p14:creationId xmlns:p14="http://schemas.microsoft.com/office/powerpoint/2010/main" val="390978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417" y="212035"/>
            <a:ext cx="966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Carb Loading?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896" y="1656522"/>
            <a:ext cx="1070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FACT</a:t>
            </a:r>
            <a:r>
              <a:rPr lang="en-US" sz="4000" dirty="0"/>
              <a:t>                             OR                                 </a:t>
            </a:r>
            <a:r>
              <a:rPr lang="en-US" sz="4000" b="1" dirty="0"/>
              <a:t>FICTION </a:t>
            </a:r>
            <a:r>
              <a:rPr lang="en-US" sz="4000" dirty="0"/>
              <a:t>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7739" y="2584174"/>
            <a:ext cx="0" cy="980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0668000" y="2364408"/>
            <a:ext cx="13252" cy="1028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4765" y="4545495"/>
            <a:ext cx="2120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Why?</a:t>
            </a:r>
          </a:p>
          <a:p>
            <a:pPr algn="ctr"/>
            <a:r>
              <a:rPr lang="en-US" sz="2800" dirty="0"/>
              <a:t>How?</a:t>
            </a:r>
          </a:p>
          <a:p>
            <a:pPr algn="ctr"/>
            <a:r>
              <a:rPr lang="en-US" sz="2800" dirty="0"/>
              <a:t>With What?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522" y="3705088"/>
            <a:ext cx="1510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Video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Video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5618" y="3705088"/>
            <a:ext cx="2332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Video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Video</a:t>
            </a:r>
          </a:p>
        </p:txBody>
      </p:sp>
    </p:spTree>
    <p:extLst>
      <p:ext uri="{BB962C8B-B14F-4D97-AF65-F5344CB8AC3E}">
        <p14:creationId xmlns:p14="http://schemas.microsoft.com/office/powerpoint/2010/main" val="261762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1339" y="278296"/>
            <a:ext cx="434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Lesson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591" y="1524000"/>
            <a:ext cx="8428383" cy="478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Students will be able to explain the difference between monosaccharides, disaccharides, and polysaccharides.</a:t>
            </a:r>
          </a:p>
          <a:p>
            <a:endParaRPr lang="en-US" sz="28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Students will be able to illustrate the formation of a disaccharide molecule from two monosaccharides.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Students will be able to explain how the human body processes carbohydrates for energy and what happens to the products that are not used.</a:t>
            </a:r>
          </a:p>
        </p:txBody>
      </p:sp>
    </p:spTree>
    <p:extLst>
      <p:ext uri="{BB962C8B-B14F-4D97-AF65-F5344CB8AC3E}">
        <p14:creationId xmlns:p14="http://schemas.microsoft.com/office/powerpoint/2010/main" val="323139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1322" y="225287"/>
            <a:ext cx="841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Important Biological Macromolecules!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052" y="1325217"/>
            <a:ext cx="53008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Carbohydrates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Lipids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Nucleic Acids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Proteins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81" y="1431234"/>
            <a:ext cx="6643757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37913" y="0"/>
            <a:ext cx="937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are Carbohydrates?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761" y="707887"/>
            <a:ext cx="62264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Molecular Compounds made from 3 elements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2.)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3.)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6761" y="3277821"/>
            <a:ext cx="6581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Have a general molecular formula: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(              )</a:t>
            </a:r>
            <a:r>
              <a:rPr lang="en-US" sz="3200" baseline="-25000" dirty="0"/>
              <a:t>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Carbohydrates are also known as  </a:t>
            </a:r>
          </a:p>
          <a:p>
            <a:r>
              <a:rPr lang="en-US" sz="3200" dirty="0"/>
              <a:t> </a:t>
            </a:r>
            <a:r>
              <a:rPr lang="en-US" sz="3200" u="sng" dirty="0"/>
              <a:t>			</a:t>
            </a:r>
            <a:r>
              <a:rPr lang="en-US" sz="3200" dirty="0"/>
              <a:t>, or sugars.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88" y="946266"/>
            <a:ext cx="3719720" cy="50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6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77800"/>
            <a:ext cx="924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Role of Carbohydrates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22252"/>
            <a:ext cx="62020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are they important to us?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Major source of </a:t>
            </a:r>
            <a:r>
              <a:rPr lang="en-US" sz="3200" u="sng" dirty="0"/>
              <a:t>		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Contain </a:t>
            </a:r>
            <a:r>
              <a:rPr lang="en-US" sz="3200" u="sng" dirty="0"/>
              <a:t>			</a:t>
            </a:r>
            <a:r>
              <a:rPr lang="en-US" sz="3200" dirty="0"/>
              <a:t> which assists in digestion and cholesterol management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Primarily found in food sources such 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Bread products (grains)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Fruits and Vegetables</a:t>
            </a:r>
          </a:p>
          <a:p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994" y="2226365"/>
            <a:ext cx="5245068" cy="34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582" y="251792"/>
            <a:ext cx="828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Representation of a sugar molecule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8" y="1232450"/>
            <a:ext cx="8878957" cy="4548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9723" y="1417983"/>
            <a:ext cx="3326294" cy="32070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0747" y="4833594"/>
            <a:ext cx="9064487" cy="480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21217" y="4299292"/>
            <a:ext cx="3869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Cyclic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Most Commonly used for diagrams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0746" y="5125229"/>
            <a:ext cx="3127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Linear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Able to see all bonds</a:t>
            </a:r>
          </a:p>
        </p:txBody>
      </p:sp>
    </p:spTree>
    <p:extLst>
      <p:ext uri="{BB962C8B-B14F-4D97-AF65-F5344CB8AC3E}">
        <p14:creationId xmlns:p14="http://schemas.microsoft.com/office/powerpoint/2010/main" val="352575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0" y="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General Types of Carbohydrates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41753"/>
            <a:ext cx="62741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MONO</a:t>
            </a:r>
            <a:r>
              <a:rPr lang="en-US" sz="2800" dirty="0" err="1"/>
              <a:t>saccharides</a:t>
            </a:r>
            <a:r>
              <a:rPr lang="en-US" sz="2800" dirty="0"/>
              <a:t> </a:t>
            </a:r>
          </a:p>
          <a:p>
            <a:r>
              <a:rPr lang="en-US" sz="2800" dirty="0"/>
              <a:t>	-composed of </a:t>
            </a:r>
            <a:r>
              <a:rPr lang="en-US" sz="2800" u="sng" dirty="0"/>
              <a:t>	</a:t>
            </a:r>
            <a:r>
              <a:rPr lang="en-US" sz="2800" dirty="0"/>
              <a:t> sugar 	molecule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 err="1"/>
              <a:t>DI</a:t>
            </a:r>
            <a:r>
              <a:rPr lang="en-US" sz="2800" dirty="0" err="1"/>
              <a:t>saccharides</a:t>
            </a:r>
            <a:endParaRPr lang="en-US" sz="2800" dirty="0"/>
          </a:p>
          <a:p>
            <a:r>
              <a:rPr lang="en-US" sz="2800" dirty="0"/>
              <a:t>	-composed of </a:t>
            </a:r>
            <a:r>
              <a:rPr lang="en-US" sz="2800" u="sng" dirty="0"/>
              <a:t>	</a:t>
            </a:r>
            <a:r>
              <a:rPr lang="en-US" sz="2800" dirty="0"/>
              <a:t> sugar 	molecules</a:t>
            </a:r>
          </a:p>
          <a:p>
            <a:r>
              <a:rPr lang="en-US" sz="2800" dirty="0"/>
              <a:t>	</a:t>
            </a:r>
          </a:p>
          <a:p>
            <a:endParaRPr lang="en-US" sz="2800" dirty="0"/>
          </a:p>
          <a:p>
            <a:r>
              <a:rPr lang="en-US" sz="2800" b="1" dirty="0" err="1"/>
              <a:t>POLY</a:t>
            </a:r>
            <a:r>
              <a:rPr lang="en-US" sz="2800" dirty="0" err="1"/>
              <a:t>saccharides</a:t>
            </a:r>
            <a:endParaRPr lang="en-US" sz="2800" dirty="0"/>
          </a:p>
          <a:p>
            <a:r>
              <a:rPr lang="en-US" sz="2800" dirty="0"/>
              <a:t>	-composed of many sugar 	molecules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83" y="805357"/>
            <a:ext cx="2142832" cy="1624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868" y="2830167"/>
            <a:ext cx="3495932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625" y="5221357"/>
            <a:ext cx="5556395" cy="13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6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00" y="939800"/>
            <a:ext cx="58651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Single sugars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Classified by the number of Carbon atoms in each molecule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3 Carbons = </a:t>
            </a:r>
            <a:r>
              <a:rPr lang="en-US" sz="3200" u="sng" dirty="0"/>
              <a:t>			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5 carbons = </a:t>
            </a:r>
            <a:r>
              <a:rPr lang="en-US" sz="3200" u="sng" dirty="0"/>
              <a:t>			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6 carbons = </a:t>
            </a:r>
            <a:r>
              <a:rPr lang="en-US" sz="3200" u="sng" dirty="0"/>
              <a:t>			</a:t>
            </a:r>
          </a:p>
          <a:p>
            <a:pPr lvl="1"/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Examples of monosaccharides:</a:t>
            </a:r>
            <a:endParaRPr lang="en-US" sz="3200" u="sng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1.)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2.)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400" y="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Monosaccharides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760964"/>
            <a:ext cx="5988457" cy="3566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2991" y="3488788"/>
            <a:ext cx="5872344" cy="6049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34358" y="3179298"/>
            <a:ext cx="1034150" cy="2546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159262" y="3179298"/>
            <a:ext cx="2864338" cy="2546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82154" y="6217920"/>
            <a:ext cx="2344574" cy="140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8257" y="646331"/>
            <a:ext cx="5609433" cy="9516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144000" y="1138700"/>
            <a:ext cx="590843" cy="642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026728" y="939800"/>
            <a:ext cx="22696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24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304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Lantz</dc:creator>
  <cp:lastModifiedBy>Alex Lantz</cp:lastModifiedBy>
  <cp:revision>42</cp:revision>
  <dcterms:created xsi:type="dcterms:W3CDTF">2016-06-28T17:17:05Z</dcterms:created>
  <dcterms:modified xsi:type="dcterms:W3CDTF">2016-06-30T13:40:20Z</dcterms:modified>
</cp:coreProperties>
</file>