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4660"/>
  </p:normalViewPr>
  <p:slideViewPr>
    <p:cSldViewPr snapToGrid="0">
      <p:cViewPr varScale="1">
        <p:scale>
          <a:sx n="71" d="100"/>
          <a:sy n="71" d="100"/>
        </p:scale>
        <p:origin x="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F671C-DF8D-4729-95DF-3D10F7527801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BB7873A2-6687-4AED-AE96-E2E3DC892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09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F671C-DF8D-4729-95DF-3D10F7527801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BB7873A2-6687-4AED-AE96-E2E3DC892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8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F671C-DF8D-4729-95DF-3D10F7527801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BB7873A2-6687-4AED-AE96-E2E3DC892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9233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F671C-DF8D-4729-95DF-3D10F7527801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BB7873A2-6687-4AED-AE96-E2E3DC892988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57749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F671C-DF8D-4729-95DF-3D10F7527801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BB7873A2-6687-4AED-AE96-E2E3DC892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1980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F671C-DF8D-4729-95DF-3D10F7527801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73A2-6687-4AED-AE96-E2E3DC892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5647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F671C-DF8D-4729-95DF-3D10F7527801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73A2-6687-4AED-AE96-E2E3DC892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84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F671C-DF8D-4729-95DF-3D10F7527801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73A2-6687-4AED-AE96-E2E3DC892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9096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276F671C-DF8D-4729-95DF-3D10F7527801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BB7873A2-6687-4AED-AE96-E2E3DC892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332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F671C-DF8D-4729-95DF-3D10F7527801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73A2-6687-4AED-AE96-E2E3DC892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499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F671C-DF8D-4729-95DF-3D10F7527801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BB7873A2-6687-4AED-AE96-E2E3DC892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983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F671C-DF8D-4729-95DF-3D10F7527801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73A2-6687-4AED-AE96-E2E3DC892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195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F671C-DF8D-4729-95DF-3D10F7527801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73A2-6687-4AED-AE96-E2E3DC892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590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F671C-DF8D-4729-95DF-3D10F7527801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73A2-6687-4AED-AE96-E2E3DC892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009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F671C-DF8D-4729-95DF-3D10F7527801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73A2-6687-4AED-AE96-E2E3DC892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294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F671C-DF8D-4729-95DF-3D10F7527801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73A2-6687-4AED-AE96-E2E3DC892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56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F671C-DF8D-4729-95DF-3D10F7527801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873A2-6687-4AED-AE96-E2E3DC892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766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F671C-DF8D-4729-95DF-3D10F7527801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873A2-6687-4AED-AE96-E2E3DC892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0575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403" y="2452090"/>
            <a:ext cx="11677597" cy="1373070"/>
          </a:xfrm>
        </p:spPr>
        <p:txBody>
          <a:bodyPr/>
          <a:lstStyle/>
          <a:p>
            <a:pPr algn="ctr"/>
            <a:r>
              <a:rPr lang="en-US" dirty="0"/>
              <a:t>Probability Jeopardy! 		 (</a:t>
            </a:r>
            <a:r>
              <a:rPr lang="en-US" dirty="0" err="1"/>
              <a:t>kinda</a:t>
            </a:r>
            <a:r>
              <a:rPr lang="en-US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280774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6066" y="4840940"/>
            <a:ext cx="1031965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8.) What is the probability that a customer chosen at random has been loyal at least 10 years, given they are from the west?</a:t>
            </a:r>
            <a:endParaRPr 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682575"/>
              </p:ext>
            </p:extLst>
          </p:nvPr>
        </p:nvGraphicFramePr>
        <p:xfrm>
          <a:off x="204395" y="1018388"/>
          <a:ext cx="10187496" cy="3768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3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2215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 1 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1-2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3-4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5-9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10-14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15+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Row 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East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Midwest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South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373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Column 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2008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96066" y="441380"/>
            <a:ext cx="9499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Supermarket Customer Loyalty by Region of the U.S. </a:t>
            </a:r>
          </a:p>
        </p:txBody>
      </p:sp>
    </p:spTree>
    <p:extLst>
      <p:ext uri="{BB962C8B-B14F-4D97-AF65-F5344CB8AC3E}">
        <p14:creationId xmlns:p14="http://schemas.microsoft.com/office/powerpoint/2010/main" val="3482410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6066" y="4840940"/>
            <a:ext cx="1031965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9.) What is the probability that a customer chosen at random is from the west, given that they have been loyal less than one year?</a:t>
            </a:r>
            <a:endParaRPr 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682575"/>
              </p:ext>
            </p:extLst>
          </p:nvPr>
        </p:nvGraphicFramePr>
        <p:xfrm>
          <a:off x="204395" y="1018388"/>
          <a:ext cx="10187496" cy="3768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3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2215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 1 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1-2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3-4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5-9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10-14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15+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Row 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East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Midwest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South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373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Column 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2008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96066" y="441380"/>
            <a:ext cx="9499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Supermarket Customer Loyalty by Region of the U.S. </a:t>
            </a:r>
          </a:p>
        </p:txBody>
      </p:sp>
    </p:spTree>
    <p:extLst>
      <p:ext uri="{BB962C8B-B14F-4D97-AF65-F5344CB8AC3E}">
        <p14:creationId xmlns:p14="http://schemas.microsoft.com/office/powerpoint/2010/main" val="4042462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6066" y="4840940"/>
            <a:ext cx="1031965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10.) What is the probability that a customer chosen at random is from the south, given that they have been loyal less than one year?</a:t>
            </a:r>
            <a:endParaRPr 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682575"/>
              </p:ext>
            </p:extLst>
          </p:nvPr>
        </p:nvGraphicFramePr>
        <p:xfrm>
          <a:off x="204395" y="1018388"/>
          <a:ext cx="10187496" cy="3768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3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2215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 1 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1-2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3-4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5-9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10-14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15+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Row 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East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Midwest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South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373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Column 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2008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96066" y="441380"/>
            <a:ext cx="9499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Supermarket Customer Loyalty by Region of the U.S. </a:t>
            </a:r>
          </a:p>
        </p:txBody>
      </p:sp>
    </p:spTree>
    <p:extLst>
      <p:ext uri="{BB962C8B-B14F-4D97-AF65-F5344CB8AC3E}">
        <p14:creationId xmlns:p14="http://schemas.microsoft.com/office/powerpoint/2010/main" val="2877683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6066" y="4840940"/>
            <a:ext cx="1031965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11.) What is the probability that a customer chosen at random has been loyal 1 or more years, given that they are from the east?</a:t>
            </a:r>
            <a:endParaRPr 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682575"/>
              </p:ext>
            </p:extLst>
          </p:nvPr>
        </p:nvGraphicFramePr>
        <p:xfrm>
          <a:off x="204395" y="1018388"/>
          <a:ext cx="10187496" cy="3768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3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2215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 1 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1-2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3-4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5-9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10-14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15+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Row 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East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Midwest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South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373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Column 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2008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96066" y="441380"/>
            <a:ext cx="9499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Supermarket Customer Loyalty by Region of the U.S. </a:t>
            </a:r>
          </a:p>
        </p:txBody>
      </p:sp>
    </p:spTree>
    <p:extLst>
      <p:ext uri="{BB962C8B-B14F-4D97-AF65-F5344CB8AC3E}">
        <p14:creationId xmlns:p14="http://schemas.microsoft.com/office/powerpoint/2010/main" val="4219872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5621" y="308697"/>
            <a:ext cx="103196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Assume A and B are events such that 0 &lt; P(A) &lt; 1 and 0 &lt; P(B) &lt; 1. </a:t>
            </a:r>
          </a:p>
          <a:p>
            <a:endParaRPr lang="en-US" sz="3600" b="1" dirty="0">
              <a:solidFill>
                <a:schemeClr val="bg1"/>
              </a:solidFill>
            </a:endParaRPr>
          </a:p>
          <a:p>
            <a:r>
              <a:rPr lang="en-US" sz="3600" b="1" dirty="0">
                <a:solidFill>
                  <a:schemeClr val="bg1"/>
                </a:solidFill>
              </a:rPr>
              <a:t>Answer TRUE or FALSE with a brief explanation.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718417" y="4476584"/>
                <a:ext cx="8363836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5400" b="1" dirty="0">
                    <a:solidFill>
                      <a:schemeClr val="bg1"/>
                    </a:solidFill>
                  </a:rPr>
                  <a:t>12.) </a:t>
                </a:r>
                <a:r>
                  <a:rPr lang="en-US" sz="5400" b="1" i="1" dirty="0">
                    <a:solidFill>
                      <a:schemeClr val="bg1"/>
                    </a:solidFill>
                  </a:rPr>
                  <a:t>P (A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54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54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p>
                        <m:r>
                          <a:rPr lang="en-US" sz="54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sup>
                    </m:sSup>
                  </m:oMath>
                </a14:m>
                <a:r>
                  <a:rPr lang="en-US" sz="5400" b="1" i="1" dirty="0">
                    <a:solidFill>
                      <a:schemeClr val="bg1"/>
                    </a:solidFill>
                  </a:rPr>
                  <a:t>) = 0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8417" y="4476584"/>
                <a:ext cx="8363836" cy="923330"/>
              </a:xfrm>
              <a:prstGeom prst="rect">
                <a:avLst/>
              </a:prstGeom>
              <a:blipFill rotWithShape="0">
                <a:blip r:embed="rId2"/>
                <a:stretch>
                  <a:fillRect t="-18421" b="-388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5280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5621" y="308697"/>
            <a:ext cx="103196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Assume A and B are events such that 0 &lt; P(A) &lt; 1 and 0 &lt; P(B) &lt; 1. </a:t>
            </a:r>
          </a:p>
          <a:p>
            <a:endParaRPr lang="en-US" sz="3600" b="1" dirty="0">
              <a:solidFill>
                <a:schemeClr val="bg1"/>
              </a:solidFill>
            </a:endParaRPr>
          </a:p>
          <a:p>
            <a:r>
              <a:rPr lang="en-US" sz="3600" b="1" dirty="0">
                <a:solidFill>
                  <a:schemeClr val="bg1"/>
                </a:solidFill>
              </a:rPr>
              <a:t>Answer TRUE or FALSE with a brief explanation.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18417" y="4476584"/>
            <a:ext cx="836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</a:rPr>
              <a:t>13.) </a:t>
            </a:r>
            <a:r>
              <a:rPr lang="en-US" sz="5400" b="1" i="1" dirty="0">
                <a:solidFill>
                  <a:schemeClr val="bg1"/>
                </a:solidFill>
              </a:rPr>
              <a:t>P (A and B) ≤ P(A)</a:t>
            </a:r>
          </a:p>
        </p:txBody>
      </p:sp>
    </p:spTree>
    <p:extLst>
      <p:ext uri="{BB962C8B-B14F-4D97-AF65-F5344CB8AC3E}">
        <p14:creationId xmlns:p14="http://schemas.microsoft.com/office/powerpoint/2010/main" val="3422073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5621" y="308697"/>
            <a:ext cx="103196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Assume A and B are events such that 0 &lt; P(A) &lt; 1 and 0 &lt; P(B) &lt; 1. </a:t>
            </a:r>
          </a:p>
          <a:p>
            <a:endParaRPr lang="en-US" sz="3600" b="1" dirty="0">
              <a:solidFill>
                <a:schemeClr val="bg1"/>
              </a:solidFill>
            </a:endParaRPr>
          </a:p>
          <a:p>
            <a:r>
              <a:rPr lang="en-US" sz="3600" b="1" dirty="0">
                <a:solidFill>
                  <a:schemeClr val="bg1"/>
                </a:solidFill>
              </a:rPr>
              <a:t>Answer TRUE or FALSE with a brief explanation.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5862" y="3873106"/>
            <a:ext cx="1071040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</a:rPr>
              <a:t>14.) </a:t>
            </a:r>
            <a:r>
              <a:rPr lang="en-US" sz="4400" b="1" i="1" dirty="0">
                <a:solidFill>
                  <a:schemeClr val="bg1"/>
                </a:solidFill>
              </a:rPr>
              <a:t>If A and B are both mutually exclusive and independent, then at least one of P(A) or P(B) must be zero.</a:t>
            </a:r>
          </a:p>
        </p:txBody>
      </p:sp>
    </p:spTree>
    <p:extLst>
      <p:ext uri="{BB962C8B-B14F-4D97-AF65-F5344CB8AC3E}">
        <p14:creationId xmlns:p14="http://schemas.microsoft.com/office/powerpoint/2010/main" val="2929183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41983" y="254442"/>
            <a:ext cx="5814666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0" cap="none" spc="0" dirty="0">
                <a:ln w="0"/>
                <a:solidFill>
                  <a:srgbClr val="00B050"/>
                </a:solidFill>
                <a:effectLst>
                  <a:reflection blurRad="6350" stA="53000" endA="300" endPos="35500" dir="5400000" sy="-90000" algn="bl" rotWithShape="0"/>
                </a:effectLst>
              </a:rPr>
              <a:t>GAME OVER!!!!</a:t>
            </a:r>
          </a:p>
        </p:txBody>
      </p:sp>
      <p:pic>
        <p:nvPicPr>
          <p:cNvPr id="1026" name="Picture 2" descr="Image result for jeopard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064" y="3379304"/>
            <a:ext cx="5129837" cy="3013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alex trebe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166" y="477078"/>
            <a:ext cx="2425346" cy="2021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alex trebe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6150" y="225576"/>
            <a:ext cx="2975850" cy="2272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Image result for ken jennings total winning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6150" y="2895311"/>
            <a:ext cx="28575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1312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261257"/>
            <a:ext cx="8022771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u="sng" dirty="0">
                <a:solidFill>
                  <a:schemeClr val="bg1"/>
                </a:solidFill>
              </a:rPr>
              <a:t>INSTRUCTIONS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Each column of desks will form a team.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Window column, computer column, etc.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Arrange desks facing each other so that everyone can see the board. (Face side walls)</a:t>
            </a:r>
          </a:p>
        </p:txBody>
      </p:sp>
      <p:sp>
        <p:nvSpPr>
          <p:cNvPr id="3" name="Rectangle 2"/>
          <p:cNvSpPr/>
          <p:nvPr/>
        </p:nvSpPr>
        <p:spPr>
          <a:xfrm>
            <a:off x="1676400" y="3865994"/>
            <a:ext cx="790302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Problems will be posted one at a time. Work as a team to come up with the correct answer!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Each team will have one whiteboard on which they will write the team’s final answers.</a:t>
            </a:r>
          </a:p>
        </p:txBody>
      </p:sp>
    </p:spTree>
    <p:extLst>
      <p:ext uri="{BB962C8B-B14F-4D97-AF65-F5344CB8AC3E}">
        <p14:creationId xmlns:p14="http://schemas.microsoft.com/office/powerpoint/2010/main" val="4186614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286" y="261255"/>
            <a:ext cx="1031965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u="sng" dirty="0">
                <a:solidFill>
                  <a:schemeClr val="bg1"/>
                </a:solidFill>
              </a:rPr>
              <a:t>EVERY TEAM MUST CHOOSE A NAME!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Computer Column:</a:t>
            </a:r>
          </a:p>
          <a:p>
            <a:endParaRPr lang="en-US" sz="3200" b="1" dirty="0">
              <a:solidFill>
                <a:schemeClr val="bg1"/>
              </a:solidFill>
            </a:endParaRPr>
          </a:p>
          <a:p>
            <a:r>
              <a:rPr lang="en-US" sz="3200" b="1" dirty="0">
                <a:solidFill>
                  <a:schemeClr val="bg1"/>
                </a:solidFill>
              </a:rPr>
              <a:t>2</a:t>
            </a:r>
            <a:r>
              <a:rPr lang="en-US" sz="3200" b="1" baseline="30000" dirty="0">
                <a:solidFill>
                  <a:schemeClr val="bg1"/>
                </a:solidFill>
              </a:rPr>
              <a:t>nd</a:t>
            </a:r>
            <a:r>
              <a:rPr lang="en-US" sz="3200" b="1" dirty="0">
                <a:solidFill>
                  <a:schemeClr val="bg1"/>
                </a:solidFill>
              </a:rPr>
              <a:t> Column:</a:t>
            </a:r>
          </a:p>
          <a:p>
            <a:endParaRPr lang="en-US" sz="3200" b="1" dirty="0">
              <a:solidFill>
                <a:schemeClr val="bg1"/>
              </a:solidFill>
            </a:endParaRPr>
          </a:p>
          <a:p>
            <a:r>
              <a:rPr lang="en-US" sz="3200" b="1" dirty="0">
                <a:solidFill>
                  <a:schemeClr val="bg1"/>
                </a:solidFill>
              </a:rPr>
              <a:t>3</a:t>
            </a:r>
            <a:r>
              <a:rPr lang="en-US" sz="3200" b="1" baseline="30000" dirty="0">
                <a:solidFill>
                  <a:schemeClr val="bg1"/>
                </a:solidFill>
              </a:rPr>
              <a:t>rd</a:t>
            </a:r>
            <a:r>
              <a:rPr lang="en-US" sz="3200" b="1" dirty="0">
                <a:solidFill>
                  <a:schemeClr val="bg1"/>
                </a:solidFill>
              </a:rPr>
              <a:t> Column:</a:t>
            </a:r>
          </a:p>
          <a:p>
            <a:endParaRPr lang="en-US" sz="3200" b="1" dirty="0">
              <a:solidFill>
                <a:schemeClr val="bg1"/>
              </a:solidFill>
            </a:endParaRPr>
          </a:p>
          <a:p>
            <a:r>
              <a:rPr lang="en-US" sz="3200" b="1" dirty="0">
                <a:solidFill>
                  <a:schemeClr val="bg1"/>
                </a:solidFill>
              </a:rPr>
              <a:t>4</a:t>
            </a:r>
            <a:r>
              <a:rPr lang="en-US" sz="3200" b="1" baseline="30000" dirty="0">
                <a:solidFill>
                  <a:schemeClr val="bg1"/>
                </a:solidFill>
              </a:rPr>
              <a:t>th</a:t>
            </a:r>
            <a:r>
              <a:rPr lang="en-US" sz="3200" b="1" dirty="0">
                <a:solidFill>
                  <a:schemeClr val="bg1"/>
                </a:solidFill>
              </a:rPr>
              <a:t> Column:</a:t>
            </a:r>
          </a:p>
          <a:p>
            <a:endParaRPr lang="en-US" sz="3200" b="1" dirty="0">
              <a:solidFill>
                <a:schemeClr val="bg1"/>
              </a:solidFill>
            </a:endParaRPr>
          </a:p>
          <a:p>
            <a:r>
              <a:rPr lang="en-US" sz="3200" b="1" dirty="0">
                <a:solidFill>
                  <a:schemeClr val="bg1"/>
                </a:solidFill>
              </a:rPr>
              <a:t>5</a:t>
            </a:r>
            <a:r>
              <a:rPr lang="en-US" sz="3200" b="1" baseline="30000" dirty="0">
                <a:solidFill>
                  <a:schemeClr val="bg1"/>
                </a:solidFill>
              </a:rPr>
              <a:t>th</a:t>
            </a:r>
            <a:r>
              <a:rPr lang="en-US" sz="3200" b="1" dirty="0">
                <a:solidFill>
                  <a:schemeClr val="bg1"/>
                </a:solidFill>
              </a:rPr>
              <a:t> Column:</a:t>
            </a:r>
          </a:p>
          <a:p>
            <a:endParaRPr lang="en-US" sz="3200" b="1" dirty="0">
              <a:solidFill>
                <a:schemeClr val="bg1"/>
              </a:solidFill>
            </a:endParaRPr>
          </a:p>
          <a:p>
            <a:r>
              <a:rPr lang="en-US" sz="3200" b="1" dirty="0">
                <a:solidFill>
                  <a:schemeClr val="bg1"/>
                </a:solidFill>
              </a:rPr>
              <a:t>Window Column: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685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3772" y="261255"/>
            <a:ext cx="1031965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</a:rPr>
              <a:t>Given P(A) = 0.2 and P(B) = 0.4:</a:t>
            </a:r>
          </a:p>
          <a:p>
            <a:pPr algn="ctr"/>
            <a:endParaRPr lang="en-US" sz="4400" b="1" u="sng" dirty="0">
              <a:solidFill>
                <a:schemeClr val="bg1"/>
              </a:solidFill>
            </a:endParaRPr>
          </a:p>
          <a:p>
            <a:r>
              <a:rPr lang="en-US" sz="4000" b="1" dirty="0">
                <a:solidFill>
                  <a:schemeClr val="bg1"/>
                </a:solidFill>
              </a:rPr>
              <a:t>1.) If A and B are independent events, </a:t>
            </a:r>
          </a:p>
          <a:p>
            <a:r>
              <a:rPr lang="en-US" sz="4000" b="1" dirty="0">
                <a:solidFill>
                  <a:schemeClr val="bg1"/>
                </a:solidFill>
              </a:rPr>
              <a:t>what is P(A and B)?</a:t>
            </a:r>
            <a:endParaRPr lang="en-US" sz="36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83772" y="4292378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2.) If P(A|B) = 0.1, </a:t>
            </a:r>
          </a:p>
          <a:p>
            <a:r>
              <a:rPr lang="en-US" sz="4000" b="1" dirty="0">
                <a:solidFill>
                  <a:schemeClr val="bg1"/>
                </a:solidFill>
              </a:rPr>
              <a:t>what is P(A and B)?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809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1800" y="0"/>
            <a:ext cx="1031965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Only about </a:t>
            </a:r>
            <a:r>
              <a:rPr lang="en-US" sz="3600" b="1" i="1" u="sng" dirty="0">
                <a:solidFill>
                  <a:schemeClr val="bg1"/>
                </a:solidFill>
              </a:rPr>
              <a:t>14% </a:t>
            </a:r>
            <a:r>
              <a:rPr lang="en-US" sz="3600" b="1" dirty="0">
                <a:solidFill>
                  <a:schemeClr val="bg1"/>
                </a:solidFill>
              </a:rPr>
              <a:t>of senior citizens (age 65+) get the flu each year. </a:t>
            </a:r>
          </a:p>
          <a:p>
            <a:pPr algn="ctr"/>
            <a:r>
              <a:rPr lang="en-US" sz="3600" b="1" dirty="0">
                <a:solidFill>
                  <a:srgbClr val="002060"/>
                </a:solidFill>
              </a:rPr>
              <a:t>However, about </a:t>
            </a:r>
            <a:r>
              <a:rPr lang="en-US" sz="3600" b="1" i="1" u="sng" dirty="0">
                <a:solidFill>
                  <a:srgbClr val="002060"/>
                </a:solidFill>
              </a:rPr>
              <a:t>24% </a:t>
            </a:r>
            <a:r>
              <a:rPr lang="en-US" sz="3600" b="1" dirty="0">
                <a:solidFill>
                  <a:srgbClr val="002060"/>
                </a:solidFill>
              </a:rPr>
              <a:t>of people under 65 get the flu each year. </a:t>
            </a:r>
          </a:p>
          <a:p>
            <a:pPr algn="ctr"/>
            <a:r>
              <a:rPr lang="en-US" sz="3600" b="1" dirty="0">
                <a:solidFill>
                  <a:schemeClr val="bg1"/>
                </a:solidFill>
              </a:rPr>
              <a:t>In the general population, there are </a:t>
            </a:r>
            <a:r>
              <a:rPr lang="en-US" sz="3600" b="1" i="1" u="sng" dirty="0">
                <a:solidFill>
                  <a:schemeClr val="bg1"/>
                </a:solidFill>
              </a:rPr>
              <a:t>12.5% </a:t>
            </a:r>
            <a:r>
              <a:rPr lang="en-US" sz="3600" b="1" dirty="0">
                <a:solidFill>
                  <a:schemeClr val="bg1"/>
                </a:solidFill>
              </a:rPr>
              <a:t>senior citizens.</a:t>
            </a:r>
          </a:p>
        </p:txBody>
      </p:sp>
      <p:sp>
        <p:nvSpPr>
          <p:cNvPr id="3" name="Rectangle 2"/>
          <p:cNvSpPr/>
          <p:nvPr/>
        </p:nvSpPr>
        <p:spPr>
          <a:xfrm>
            <a:off x="667908" y="4293704"/>
            <a:ext cx="1123519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3.) What is the probability that a person selected at random from the general population is a senior citizen who will get the flu this year?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262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1800" y="0"/>
            <a:ext cx="1031965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Only about </a:t>
            </a:r>
            <a:r>
              <a:rPr lang="en-US" sz="3600" b="1" i="1" u="sng" dirty="0">
                <a:solidFill>
                  <a:schemeClr val="bg1"/>
                </a:solidFill>
              </a:rPr>
              <a:t>14% </a:t>
            </a:r>
            <a:r>
              <a:rPr lang="en-US" sz="3600" b="1" dirty="0">
                <a:solidFill>
                  <a:schemeClr val="bg1"/>
                </a:solidFill>
              </a:rPr>
              <a:t>of senior citizens (age 65+) get the flu each year. </a:t>
            </a:r>
          </a:p>
          <a:p>
            <a:pPr algn="ctr"/>
            <a:r>
              <a:rPr lang="en-US" sz="3600" b="1" dirty="0">
                <a:solidFill>
                  <a:srgbClr val="002060"/>
                </a:solidFill>
              </a:rPr>
              <a:t>However, about </a:t>
            </a:r>
            <a:r>
              <a:rPr lang="en-US" sz="3600" b="1" i="1" u="sng" dirty="0">
                <a:solidFill>
                  <a:srgbClr val="002060"/>
                </a:solidFill>
              </a:rPr>
              <a:t>24% </a:t>
            </a:r>
            <a:r>
              <a:rPr lang="en-US" sz="3600" b="1" dirty="0">
                <a:solidFill>
                  <a:srgbClr val="002060"/>
                </a:solidFill>
              </a:rPr>
              <a:t>of people under 65 get the flu each year. </a:t>
            </a:r>
          </a:p>
          <a:p>
            <a:pPr algn="ctr"/>
            <a:r>
              <a:rPr lang="en-US" sz="3600" b="1" dirty="0">
                <a:solidFill>
                  <a:schemeClr val="bg1"/>
                </a:solidFill>
              </a:rPr>
              <a:t>In the general population, there are </a:t>
            </a:r>
            <a:r>
              <a:rPr lang="en-US" sz="3600" b="1" i="1" u="sng" dirty="0">
                <a:solidFill>
                  <a:schemeClr val="bg1"/>
                </a:solidFill>
              </a:rPr>
              <a:t>12.5% </a:t>
            </a:r>
            <a:r>
              <a:rPr lang="en-US" sz="3600" b="1" dirty="0">
                <a:solidFill>
                  <a:schemeClr val="bg1"/>
                </a:solidFill>
              </a:rPr>
              <a:t>senior citizens.</a:t>
            </a:r>
          </a:p>
        </p:txBody>
      </p:sp>
      <p:sp>
        <p:nvSpPr>
          <p:cNvPr id="3" name="Rectangle 2"/>
          <p:cNvSpPr/>
          <p:nvPr/>
        </p:nvSpPr>
        <p:spPr>
          <a:xfrm>
            <a:off x="1179442" y="4120273"/>
            <a:ext cx="992057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4.) What is the probability that a person selected at random from the general population is a person under age 65 who will get the flu this year?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49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6066" y="4840940"/>
            <a:ext cx="103196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5.) What is the probability that a customer chosen at random has been loyal 10 to 14 years?</a:t>
            </a:r>
            <a:endParaRPr lang="en-US" sz="2800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682575"/>
              </p:ext>
            </p:extLst>
          </p:nvPr>
        </p:nvGraphicFramePr>
        <p:xfrm>
          <a:off x="204395" y="1018388"/>
          <a:ext cx="10187496" cy="3768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3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2215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 1 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1-2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3-4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5-9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10-14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15+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Row 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East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Midwest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South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373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Column 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2008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96066" y="441380"/>
            <a:ext cx="9499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Supermarket Customer Loyalty by Region of the U.S. </a:t>
            </a:r>
          </a:p>
        </p:txBody>
      </p:sp>
    </p:spTree>
    <p:extLst>
      <p:ext uri="{BB962C8B-B14F-4D97-AF65-F5344CB8AC3E}">
        <p14:creationId xmlns:p14="http://schemas.microsoft.com/office/powerpoint/2010/main" val="172096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6066" y="4840940"/>
            <a:ext cx="1031965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6.) What is the probability that a customer chosen at random has been loyal 10 to 14 years, given they are from the east?</a:t>
            </a:r>
            <a:endParaRPr 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682575"/>
              </p:ext>
            </p:extLst>
          </p:nvPr>
        </p:nvGraphicFramePr>
        <p:xfrm>
          <a:off x="204395" y="1018388"/>
          <a:ext cx="10187496" cy="3768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3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2215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 1 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1-2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3-4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5-9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10-14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15+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Row 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East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Midwest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South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373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Column 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2008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96066" y="441380"/>
            <a:ext cx="9499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Supermarket Customer Loyalty by Region of the U.S. </a:t>
            </a:r>
          </a:p>
        </p:txBody>
      </p:sp>
    </p:spTree>
    <p:extLst>
      <p:ext uri="{BB962C8B-B14F-4D97-AF65-F5344CB8AC3E}">
        <p14:creationId xmlns:p14="http://schemas.microsoft.com/office/powerpoint/2010/main" val="213058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6066" y="4840940"/>
            <a:ext cx="1031965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7.) What is the probability that a customer chosen at random has been loyal at least 10 years?</a:t>
            </a:r>
            <a:endParaRPr 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682575"/>
              </p:ext>
            </p:extLst>
          </p:nvPr>
        </p:nvGraphicFramePr>
        <p:xfrm>
          <a:off x="204395" y="1018388"/>
          <a:ext cx="10187496" cy="3768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3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734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22151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 1 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1-2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3-4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5-9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10-14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15+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Row 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East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Midwest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South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373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21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Column 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2008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96066" y="441380"/>
            <a:ext cx="9499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Supermarket Customer Loyalty by Region of the U.S. </a:t>
            </a:r>
          </a:p>
        </p:txBody>
      </p:sp>
    </p:spTree>
    <p:extLst>
      <p:ext uri="{BB962C8B-B14F-4D97-AF65-F5344CB8AC3E}">
        <p14:creationId xmlns:p14="http://schemas.microsoft.com/office/powerpoint/2010/main" val="3734137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205</TotalTime>
  <Words>1075</Words>
  <Application>Microsoft Office PowerPoint</Application>
  <PresentationFormat>Widescreen</PresentationFormat>
  <Paragraphs>392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Cambria Math</vt:lpstr>
      <vt:lpstr>Trebuchet MS</vt:lpstr>
      <vt:lpstr>Berlin</vt:lpstr>
      <vt:lpstr>Probability Jeopardy!    (kinda.)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Probability Jeopardy!    (kinda.)</dc:title>
  <dc:creator>Gregory Cepluch</dc:creator>
  <cp:lastModifiedBy>Gregory Cepluch</cp:lastModifiedBy>
  <cp:revision>17</cp:revision>
  <dcterms:created xsi:type="dcterms:W3CDTF">2017-03-30T00:09:57Z</dcterms:created>
  <dcterms:modified xsi:type="dcterms:W3CDTF">2017-04-17T15:50:49Z</dcterms:modified>
</cp:coreProperties>
</file>