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7" r:id="rId2"/>
    <p:sldId id="275" r:id="rId3"/>
    <p:sldId id="501" r:id="rId4"/>
    <p:sldId id="268" r:id="rId5"/>
    <p:sldId id="269" r:id="rId6"/>
    <p:sldId id="271" r:id="rId7"/>
    <p:sldId id="259" r:id="rId8"/>
    <p:sldId id="273" r:id="rId9"/>
    <p:sldId id="272" r:id="rId10"/>
    <p:sldId id="503" r:id="rId11"/>
    <p:sldId id="504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D615F-E4ED-4BD2-A8E5-F071EDBD23D1}" type="doc">
      <dgm:prSet loTypeId="urn:microsoft.com/office/officeart/2005/8/layout/cycle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4B3F6E9-F671-4DAD-8A22-0909FDAC9CEF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>
              <a:solidFill>
                <a:schemeClr val="bg2">
                  <a:lumMod val="20000"/>
                  <a:lumOff val="80000"/>
                </a:schemeClr>
              </a:solidFill>
            </a:rPr>
            <a:t>Grade</a:t>
          </a:r>
        </a:p>
      </dgm:t>
    </dgm:pt>
    <dgm:pt modelId="{D4FE5415-6C21-4C4F-B6E2-0127D22E92D3}" type="parTrans" cxnId="{01CBB439-6ED9-43AE-8174-53152958C3EB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82F89FC-8A3E-4CD2-B7BE-3FBD1F4D32BA}" type="sibTrans" cxnId="{01CBB439-6ED9-43AE-8174-53152958C3EB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89D8F15-4D56-49F0-8D69-FC19F7D0F9D6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>
              <a:solidFill>
                <a:schemeClr val="bg2">
                  <a:lumMod val="20000"/>
                  <a:lumOff val="80000"/>
                </a:schemeClr>
              </a:solidFill>
            </a:rPr>
            <a:t>Classroom</a:t>
          </a:r>
        </a:p>
      </dgm:t>
    </dgm:pt>
    <dgm:pt modelId="{0B6E4A32-4D7F-4EE0-ABE9-62A4A3678B98}" type="parTrans" cxnId="{58B32A12-3E05-4B02-AA73-A65D92EE20AC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66F32F93-6222-4972-85E5-648F758B0156}" type="sibTrans" cxnId="{58B32A12-3E05-4B02-AA73-A65D92EE20AC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06D8ADF-14F6-4E28-BCFB-AFC6D670D33B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>
              <a:solidFill>
                <a:schemeClr val="bg2">
                  <a:lumMod val="20000"/>
                  <a:lumOff val="80000"/>
                </a:schemeClr>
              </a:solidFill>
            </a:rPr>
            <a:t>Group</a:t>
          </a:r>
        </a:p>
      </dgm:t>
    </dgm:pt>
    <dgm:pt modelId="{04FC2E84-1627-4888-9C3D-24D1567A928A}" type="parTrans" cxnId="{54C780C9-5765-4757-B438-A75C6E5D19E9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3A7E61CE-58D9-4427-B96B-C3EDC493DC61}" type="sibTrans" cxnId="{54C780C9-5765-4757-B438-A75C6E5D19E9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0E0EC5E7-90D5-44CF-B658-86570F928415}">
      <dgm:prSet phldrT="[Text]"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>
              <a:solidFill>
                <a:schemeClr val="bg2">
                  <a:lumMod val="20000"/>
                  <a:lumOff val="80000"/>
                </a:schemeClr>
              </a:solidFill>
            </a:rPr>
            <a:t>Individual</a:t>
          </a:r>
        </a:p>
      </dgm:t>
    </dgm:pt>
    <dgm:pt modelId="{8FC58ABE-815F-42E6-A6C2-C77F31594FDF}" type="parTrans" cxnId="{0D0A34E0-A709-4749-ADFF-09B803186C16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683816C4-C8CF-486D-94D1-1D64BC3CE740}" type="sibTrans" cxnId="{0D0A34E0-A709-4749-ADFF-09B803186C16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10D66259-0075-4F45-B372-C0EE4F031334}">
      <dgm:prSet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>
              <a:solidFill>
                <a:schemeClr val="bg2">
                  <a:lumMod val="20000"/>
                  <a:lumOff val="80000"/>
                </a:schemeClr>
              </a:solidFill>
            </a:rPr>
            <a:t>Community</a:t>
          </a:r>
        </a:p>
      </dgm:t>
    </dgm:pt>
    <dgm:pt modelId="{B1AEB657-15A8-442B-926D-002748141FB0}" type="parTrans" cxnId="{9926D11D-627B-488A-B995-93023F10EFAD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410393E8-674A-4E81-9FC7-39392889F438}" type="sibTrans" cxnId="{9926D11D-627B-488A-B995-93023F10EFAD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0BFF23AF-EE67-4AEC-A1F6-8D712A772E62}">
      <dgm:prSet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 err="1">
              <a:solidFill>
                <a:schemeClr val="bg2">
                  <a:lumMod val="20000"/>
                  <a:lumOff val="80000"/>
                </a:schemeClr>
              </a:solidFill>
            </a:rPr>
            <a:t>Schoolwide</a:t>
          </a:r>
          <a:endParaRPr lang="en-US" sz="135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DCF5F350-C4F1-4592-8A84-E574595FDCD8}" type="parTrans" cxnId="{CB4DD370-CE27-47C7-A172-9F61F797E701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08736582-2E74-4B3E-9427-E40792DBEC16}" type="sibTrans" cxnId="{CB4DD370-CE27-47C7-A172-9F61F797E701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0F38D4FF-143A-42A7-AD6E-CB89AD713819}">
      <dgm:prSet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>
              <a:solidFill>
                <a:schemeClr val="bg2">
                  <a:lumMod val="20000"/>
                  <a:lumOff val="80000"/>
                </a:schemeClr>
              </a:solidFill>
            </a:rPr>
            <a:t>District</a:t>
          </a:r>
        </a:p>
      </dgm:t>
    </dgm:pt>
    <dgm:pt modelId="{E5588C2F-BF72-4378-9D78-92C4BDA4615C}" type="parTrans" cxnId="{5BB0E6FB-B4F2-41AF-A74A-0E72F48E7EC6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AEAC6271-F6DA-447A-9633-715A24256460}" type="sibTrans" cxnId="{5BB0E6FB-B4F2-41AF-A74A-0E72F48E7EC6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5FB3C7F1-AB24-4DDD-BC26-193BA1E2952A}">
      <dgm:prSet custT="1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US" sz="1350" b="1" dirty="0">
              <a:solidFill>
                <a:schemeClr val="bg2">
                  <a:lumMod val="20000"/>
                  <a:lumOff val="80000"/>
                </a:schemeClr>
              </a:solidFill>
            </a:rPr>
            <a:t>Family</a:t>
          </a:r>
        </a:p>
      </dgm:t>
    </dgm:pt>
    <dgm:pt modelId="{DBC8351B-2F18-4266-BC52-4E9BC686FC1E}" type="parTrans" cxnId="{B0C70CE8-E7BC-4428-9592-FD4BD0C75D6B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9FD2A231-0387-4FB5-80C3-AC62EB1516C9}" type="sibTrans" cxnId="{B0C70CE8-E7BC-4428-9592-FD4BD0C75D6B}">
      <dgm:prSet/>
      <dgm:spPr/>
      <dgm:t>
        <a:bodyPr/>
        <a:lstStyle/>
        <a:p>
          <a:endParaRPr lang="en-US" b="1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A1DE8198-726A-42BA-B3E8-FAB70F70A894}" type="pres">
      <dgm:prSet presAssocID="{AA3D615F-E4ED-4BD2-A8E5-F071EDBD23D1}" presName="cycle" presStyleCnt="0">
        <dgm:presLayoutVars>
          <dgm:dir/>
          <dgm:resizeHandles val="exact"/>
        </dgm:presLayoutVars>
      </dgm:prSet>
      <dgm:spPr/>
    </dgm:pt>
    <dgm:pt modelId="{1053E88B-D280-49DF-A050-0906936968FC}" type="pres">
      <dgm:prSet presAssocID="{10D66259-0075-4F45-B372-C0EE4F031334}" presName="node" presStyleLbl="node1" presStyleIdx="0" presStyleCnt="8" custScaleX="125113">
        <dgm:presLayoutVars>
          <dgm:bulletEnabled val="1"/>
        </dgm:presLayoutVars>
      </dgm:prSet>
      <dgm:spPr/>
    </dgm:pt>
    <dgm:pt modelId="{83AA7755-841F-4F87-8CE9-DDA142BABE85}" type="pres">
      <dgm:prSet presAssocID="{10D66259-0075-4F45-B372-C0EE4F031334}" presName="spNode" presStyleCnt="0"/>
      <dgm:spPr/>
    </dgm:pt>
    <dgm:pt modelId="{90BA5524-95FD-4FB8-8675-5987977628EB}" type="pres">
      <dgm:prSet presAssocID="{410393E8-674A-4E81-9FC7-39392889F438}" presName="sibTrans" presStyleLbl="sibTrans1D1" presStyleIdx="0" presStyleCnt="8"/>
      <dgm:spPr/>
    </dgm:pt>
    <dgm:pt modelId="{32849FFC-3F27-4A6F-9551-D4CE27067BC8}" type="pres">
      <dgm:prSet presAssocID="{5FB3C7F1-AB24-4DDD-BC26-193BA1E2952A}" presName="node" presStyleLbl="node1" presStyleIdx="1" presStyleCnt="8" custScaleX="119106">
        <dgm:presLayoutVars>
          <dgm:bulletEnabled val="1"/>
        </dgm:presLayoutVars>
      </dgm:prSet>
      <dgm:spPr/>
    </dgm:pt>
    <dgm:pt modelId="{2B3047F7-F05B-411A-B9D6-9294E95E1675}" type="pres">
      <dgm:prSet presAssocID="{5FB3C7F1-AB24-4DDD-BC26-193BA1E2952A}" presName="spNode" presStyleCnt="0"/>
      <dgm:spPr/>
    </dgm:pt>
    <dgm:pt modelId="{AA645862-788A-42DE-8FE5-98611D522D79}" type="pres">
      <dgm:prSet presAssocID="{9FD2A231-0387-4FB5-80C3-AC62EB1516C9}" presName="sibTrans" presStyleLbl="sibTrans1D1" presStyleIdx="1" presStyleCnt="8"/>
      <dgm:spPr/>
    </dgm:pt>
    <dgm:pt modelId="{7C6E94CA-3D1E-453A-A429-EC4700B0B0BE}" type="pres">
      <dgm:prSet presAssocID="{0F38D4FF-143A-42A7-AD6E-CB89AD713819}" presName="node" presStyleLbl="node1" presStyleIdx="2" presStyleCnt="8" custScaleX="117596">
        <dgm:presLayoutVars>
          <dgm:bulletEnabled val="1"/>
        </dgm:presLayoutVars>
      </dgm:prSet>
      <dgm:spPr/>
    </dgm:pt>
    <dgm:pt modelId="{35F3AA2E-22D7-4998-A041-A90863A0A833}" type="pres">
      <dgm:prSet presAssocID="{0F38D4FF-143A-42A7-AD6E-CB89AD713819}" presName="spNode" presStyleCnt="0"/>
      <dgm:spPr/>
    </dgm:pt>
    <dgm:pt modelId="{6DCF67E1-23C5-42F7-BEC8-633DF868F479}" type="pres">
      <dgm:prSet presAssocID="{AEAC6271-F6DA-447A-9633-715A24256460}" presName="sibTrans" presStyleLbl="sibTrans1D1" presStyleIdx="2" presStyleCnt="8"/>
      <dgm:spPr/>
    </dgm:pt>
    <dgm:pt modelId="{356853B2-A0D4-452F-8F31-0B2DA2208992}" type="pres">
      <dgm:prSet presAssocID="{0BFF23AF-EE67-4AEC-A1F6-8D712A772E62}" presName="node" presStyleLbl="node1" presStyleIdx="3" presStyleCnt="8" custScaleX="127904">
        <dgm:presLayoutVars>
          <dgm:bulletEnabled val="1"/>
        </dgm:presLayoutVars>
      </dgm:prSet>
      <dgm:spPr/>
    </dgm:pt>
    <dgm:pt modelId="{5FF1A755-571C-4CA3-93FB-95D76B765CB6}" type="pres">
      <dgm:prSet presAssocID="{0BFF23AF-EE67-4AEC-A1F6-8D712A772E62}" presName="spNode" presStyleCnt="0"/>
      <dgm:spPr/>
    </dgm:pt>
    <dgm:pt modelId="{4F40A4C5-6CEA-423B-AB87-91D6C1D70C5D}" type="pres">
      <dgm:prSet presAssocID="{08736582-2E74-4B3E-9427-E40792DBEC16}" presName="sibTrans" presStyleLbl="sibTrans1D1" presStyleIdx="3" presStyleCnt="8"/>
      <dgm:spPr/>
    </dgm:pt>
    <dgm:pt modelId="{3ECCF57E-5FEE-445B-99F0-DC71BCB8E052}" type="pres">
      <dgm:prSet presAssocID="{14B3F6E9-F671-4DAD-8A22-0909FDAC9CEF}" presName="node" presStyleLbl="node1" presStyleIdx="4" presStyleCnt="8" custScaleX="118991">
        <dgm:presLayoutVars>
          <dgm:bulletEnabled val="1"/>
        </dgm:presLayoutVars>
      </dgm:prSet>
      <dgm:spPr/>
    </dgm:pt>
    <dgm:pt modelId="{12A4865A-254C-4C44-A577-26A59A0812FD}" type="pres">
      <dgm:prSet presAssocID="{14B3F6E9-F671-4DAD-8A22-0909FDAC9CEF}" presName="spNode" presStyleCnt="0"/>
      <dgm:spPr/>
    </dgm:pt>
    <dgm:pt modelId="{013B7611-224E-4862-AA73-B07A78EBB868}" type="pres">
      <dgm:prSet presAssocID="{E82F89FC-8A3E-4CD2-B7BE-3FBD1F4D32BA}" presName="sibTrans" presStyleLbl="sibTrans1D1" presStyleIdx="4" presStyleCnt="8"/>
      <dgm:spPr/>
    </dgm:pt>
    <dgm:pt modelId="{F4EEB91E-27A1-42AC-926F-05BD21938912}" type="pres">
      <dgm:prSet presAssocID="{B89D8F15-4D56-49F0-8D69-FC19F7D0F9D6}" presName="node" presStyleLbl="node1" presStyleIdx="5" presStyleCnt="8" custScaleX="131120">
        <dgm:presLayoutVars>
          <dgm:bulletEnabled val="1"/>
        </dgm:presLayoutVars>
      </dgm:prSet>
      <dgm:spPr/>
    </dgm:pt>
    <dgm:pt modelId="{894A867E-1646-4E16-9340-46B12480AE37}" type="pres">
      <dgm:prSet presAssocID="{B89D8F15-4D56-49F0-8D69-FC19F7D0F9D6}" presName="spNode" presStyleCnt="0"/>
      <dgm:spPr/>
    </dgm:pt>
    <dgm:pt modelId="{305BDF81-4F98-439E-97B6-9790BA4AB876}" type="pres">
      <dgm:prSet presAssocID="{66F32F93-6222-4972-85E5-648F758B0156}" presName="sibTrans" presStyleLbl="sibTrans1D1" presStyleIdx="5" presStyleCnt="8"/>
      <dgm:spPr/>
    </dgm:pt>
    <dgm:pt modelId="{0083303D-6DA1-4B87-B0AE-A7C39203AB4B}" type="pres">
      <dgm:prSet presAssocID="{E06D8ADF-14F6-4E28-BCFB-AFC6D670D33B}" presName="node" presStyleLbl="node1" presStyleIdx="6" presStyleCnt="8" custScaleX="118326">
        <dgm:presLayoutVars>
          <dgm:bulletEnabled val="1"/>
        </dgm:presLayoutVars>
      </dgm:prSet>
      <dgm:spPr/>
    </dgm:pt>
    <dgm:pt modelId="{0C8177DB-367D-4B05-87BD-B4441EE624AC}" type="pres">
      <dgm:prSet presAssocID="{E06D8ADF-14F6-4E28-BCFB-AFC6D670D33B}" presName="spNode" presStyleCnt="0"/>
      <dgm:spPr/>
    </dgm:pt>
    <dgm:pt modelId="{49A0E45E-D58B-4253-9781-F31D274F523E}" type="pres">
      <dgm:prSet presAssocID="{3A7E61CE-58D9-4427-B96B-C3EDC493DC61}" presName="sibTrans" presStyleLbl="sibTrans1D1" presStyleIdx="6" presStyleCnt="8"/>
      <dgm:spPr/>
    </dgm:pt>
    <dgm:pt modelId="{D8E8D152-9D8A-4871-BB8C-49ADA05D3F62}" type="pres">
      <dgm:prSet presAssocID="{0E0EC5E7-90D5-44CF-B658-86570F928415}" presName="node" presStyleLbl="node1" presStyleIdx="7" presStyleCnt="8" custScaleX="116200">
        <dgm:presLayoutVars>
          <dgm:bulletEnabled val="1"/>
        </dgm:presLayoutVars>
      </dgm:prSet>
      <dgm:spPr/>
    </dgm:pt>
    <dgm:pt modelId="{1AA72A4A-1955-4711-8639-A30CB4E69188}" type="pres">
      <dgm:prSet presAssocID="{0E0EC5E7-90D5-44CF-B658-86570F928415}" presName="spNode" presStyleCnt="0"/>
      <dgm:spPr/>
    </dgm:pt>
    <dgm:pt modelId="{1046889F-19E2-438A-8F57-95383EB30F86}" type="pres">
      <dgm:prSet presAssocID="{683816C4-C8CF-486D-94D1-1D64BC3CE740}" presName="sibTrans" presStyleLbl="sibTrans1D1" presStyleIdx="7" presStyleCnt="8"/>
      <dgm:spPr/>
    </dgm:pt>
  </dgm:ptLst>
  <dgm:cxnLst>
    <dgm:cxn modelId="{61833910-3DF8-8C49-A730-8274989CAB39}" type="presOf" srcId="{0E0EC5E7-90D5-44CF-B658-86570F928415}" destId="{D8E8D152-9D8A-4871-BB8C-49ADA05D3F62}" srcOrd="0" destOrd="0" presId="urn:microsoft.com/office/officeart/2005/8/layout/cycle6"/>
    <dgm:cxn modelId="{58B32A12-3E05-4B02-AA73-A65D92EE20AC}" srcId="{AA3D615F-E4ED-4BD2-A8E5-F071EDBD23D1}" destId="{B89D8F15-4D56-49F0-8D69-FC19F7D0F9D6}" srcOrd="5" destOrd="0" parTransId="{0B6E4A32-4D7F-4EE0-ABE9-62A4A3678B98}" sibTransId="{66F32F93-6222-4972-85E5-648F758B0156}"/>
    <dgm:cxn modelId="{9926D11D-627B-488A-B995-93023F10EFAD}" srcId="{AA3D615F-E4ED-4BD2-A8E5-F071EDBD23D1}" destId="{10D66259-0075-4F45-B372-C0EE4F031334}" srcOrd="0" destOrd="0" parTransId="{B1AEB657-15A8-442B-926D-002748141FB0}" sibTransId="{410393E8-674A-4E81-9FC7-39392889F438}"/>
    <dgm:cxn modelId="{01CBB439-6ED9-43AE-8174-53152958C3EB}" srcId="{AA3D615F-E4ED-4BD2-A8E5-F071EDBD23D1}" destId="{14B3F6E9-F671-4DAD-8A22-0909FDAC9CEF}" srcOrd="4" destOrd="0" parTransId="{D4FE5415-6C21-4C4F-B6E2-0127D22E92D3}" sibTransId="{E82F89FC-8A3E-4CD2-B7BE-3FBD1F4D32BA}"/>
    <dgm:cxn modelId="{7A57BF3F-9E8A-9741-BD2E-0AD0BC7F35EE}" type="presOf" srcId="{10D66259-0075-4F45-B372-C0EE4F031334}" destId="{1053E88B-D280-49DF-A050-0906936968FC}" srcOrd="0" destOrd="0" presId="urn:microsoft.com/office/officeart/2005/8/layout/cycle6"/>
    <dgm:cxn modelId="{5C5CED45-902E-3148-8CB5-1F04FC109C26}" type="presOf" srcId="{08736582-2E74-4B3E-9427-E40792DBEC16}" destId="{4F40A4C5-6CEA-423B-AB87-91D6C1D70C5D}" srcOrd="0" destOrd="0" presId="urn:microsoft.com/office/officeart/2005/8/layout/cycle6"/>
    <dgm:cxn modelId="{0D60C24A-FCCF-9B44-909E-05A7D53CA53A}" type="presOf" srcId="{66F32F93-6222-4972-85E5-648F758B0156}" destId="{305BDF81-4F98-439E-97B6-9790BA4AB876}" srcOrd="0" destOrd="0" presId="urn:microsoft.com/office/officeart/2005/8/layout/cycle6"/>
    <dgm:cxn modelId="{348A1155-3365-7945-9E01-B63A968BBF39}" type="presOf" srcId="{5FB3C7F1-AB24-4DDD-BC26-193BA1E2952A}" destId="{32849FFC-3F27-4A6F-9551-D4CE27067BC8}" srcOrd="0" destOrd="0" presId="urn:microsoft.com/office/officeart/2005/8/layout/cycle6"/>
    <dgm:cxn modelId="{005CD966-9EC2-9E4E-89F3-956F4615CE35}" type="presOf" srcId="{E06D8ADF-14F6-4E28-BCFB-AFC6D670D33B}" destId="{0083303D-6DA1-4B87-B0AE-A7C39203AB4B}" srcOrd="0" destOrd="0" presId="urn:microsoft.com/office/officeart/2005/8/layout/cycle6"/>
    <dgm:cxn modelId="{CB4DD370-CE27-47C7-A172-9F61F797E701}" srcId="{AA3D615F-E4ED-4BD2-A8E5-F071EDBD23D1}" destId="{0BFF23AF-EE67-4AEC-A1F6-8D712A772E62}" srcOrd="3" destOrd="0" parTransId="{DCF5F350-C4F1-4592-8A84-E574595FDCD8}" sibTransId="{08736582-2E74-4B3E-9427-E40792DBEC16}"/>
    <dgm:cxn modelId="{FB6FB27E-0A95-E54A-AA12-8E63875C893A}" type="presOf" srcId="{AA3D615F-E4ED-4BD2-A8E5-F071EDBD23D1}" destId="{A1DE8198-726A-42BA-B3E8-FAB70F70A894}" srcOrd="0" destOrd="0" presId="urn:microsoft.com/office/officeart/2005/8/layout/cycle6"/>
    <dgm:cxn modelId="{CC638B82-66E4-2A40-BCEE-73EBAAFAF6E4}" type="presOf" srcId="{E82F89FC-8A3E-4CD2-B7BE-3FBD1F4D32BA}" destId="{013B7611-224E-4862-AA73-B07A78EBB868}" srcOrd="0" destOrd="0" presId="urn:microsoft.com/office/officeart/2005/8/layout/cycle6"/>
    <dgm:cxn modelId="{6F80AE86-458C-D646-9718-548061CACC73}" type="presOf" srcId="{410393E8-674A-4E81-9FC7-39392889F438}" destId="{90BA5524-95FD-4FB8-8675-5987977628EB}" srcOrd="0" destOrd="0" presId="urn:microsoft.com/office/officeart/2005/8/layout/cycle6"/>
    <dgm:cxn modelId="{C34ACF88-C4CA-8248-9A14-547303E09685}" type="presOf" srcId="{0BFF23AF-EE67-4AEC-A1F6-8D712A772E62}" destId="{356853B2-A0D4-452F-8F31-0B2DA2208992}" srcOrd="0" destOrd="0" presId="urn:microsoft.com/office/officeart/2005/8/layout/cycle6"/>
    <dgm:cxn modelId="{3272978B-75AB-DA44-A37C-3CFE709525CA}" type="presOf" srcId="{683816C4-C8CF-486D-94D1-1D64BC3CE740}" destId="{1046889F-19E2-438A-8F57-95383EB30F86}" srcOrd="0" destOrd="0" presId="urn:microsoft.com/office/officeart/2005/8/layout/cycle6"/>
    <dgm:cxn modelId="{CD21BA8E-00A5-9045-8BDA-83937F50BEC3}" type="presOf" srcId="{0F38D4FF-143A-42A7-AD6E-CB89AD713819}" destId="{7C6E94CA-3D1E-453A-A429-EC4700B0B0BE}" srcOrd="0" destOrd="0" presId="urn:microsoft.com/office/officeart/2005/8/layout/cycle6"/>
    <dgm:cxn modelId="{5F3968A5-9B9C-E645-B136-32C1D00F77D7}" type="presOf" srcId="{3A7E61CE-58D9-4427-B96B-C3EDC493DC61}" destId="{49A0E45E-D58B-4253-9781-F31D274F523E}" srcOrd="0" destOrd="0" presId="urn:microsoft.com/office/officeart/2005/8/layout/cycle6"/>
    <dgm:cxn modelId="{3F3C12C4-A231-FE44-B6E4-C2C11684D24D}" type="presOf" srcId="{B89D8F15-4D56-49F0-8D69-FC19F7D0F9D6}" destId="{F4EEB91E-27A1-42AC-926F-05BD21938912}" srcOrd="0" destOrd="0" presId="urn:microsoft.com/office/officeart/2005/8/layout/cycle6"/>
    <dgm:cxn modelId="{8CFDFDC5-9AE3-8741-9630-A52AF5302C89}" type="presOf" srcId="{9FD2A231-0387-4FB5-80C3-AC62EB1516C9}" destId="{AA645862-788A-42DE-8FE5-98611D522D79}" srcOrd="0" destOrd="0" presId="urn:microsoft.com/office/officeart/2005/8/layout/cycle6"/>
    <dgm:cxn modelId="{54C780C9-5765-4757-B438-A75C6E5D19E9}" srcId="{AA3D615F-E4ED-4BD2-A8E5-F071EDBD23D1}" destId="{E06D8ADF-14F6-4E28-BCFB-AFC6D670D33B}" srcOrd="6" destOrd="0" parTransId="{04FC2E84-1627-4888-9C3D-24D1567A928A}" sibTransId="{3A7E61CE-58D9-4427-B96B-C3EDC493DC61}"/>
    <dgm:cxn modelId="{463F9DDB-7E40-5747-85BD-66E82FE452ED}" type="presOf" srcId="{AEAC6271-F6DA-447A-9633-715A24256460}" destId="{6DCF67E1-23C5-42F7-BEC8-633DF868F479}" srcOrd="0" destOrd="0" presId="urn:microsoft.com/office/officeart/2005/8/layout/cycle6"/>
    <dgm:cxn modelId="{1E8C3CDE-DCEF-1F4A-BF75-22CDF978A371}" type="presOf" srcId="{14B3F6E9-F671-4DAD-8A22-0909FDAC9CEF}" destId="{3ECCF57E-5FEE-445B-99F0-DC71BCB8E052}" srcOrd="0" destOrd="0" presId="urn:microsoft.com/office/officeart/2005/8/layout/cycle6"/>
    <dgm:cxn modelId="{0D0A34E0-A709-4749-ADFF-09B803186C16}" srcId="{AA3D615F-E4ED-4BD2-A8E5-F071EDBD23D1}" destId="{0E0EC5E7-90D5-44CF-B658-86570F928415}" srcOrd="7" destOrd="0" parTransId="{8FC58ABE-815F-42E6-A6C2-C77F31594FDF}" sibTransId="{683816C4-C8CF-486D-94D1-1D64BC3CE740}"/>
    <dgm:cxn modelId="{B0C70CE8-E7BC-4428-9592-FD4BD0C75D6B}" srcId="{AA3D615F-E4ED-4BD2-A8E5-F071EDBD23D1}" destId="{5FB3C7F1-AB24-4DDD-BC26-193BA1E2952A}" srcOrd="1" destOrd="0" parTransId="{DBC8351B-2F18-4266-BC52-4E9BC686FC1E}" sibTransId="{9FD2A231-0387-4FB5-80C3-AC62EB1516C9}"/>
    <dgm:cxn modelId="{5BB0E6FB-B4F2-41AF-A74A-0E72F48E7EC6}" srcId="{AA3D615F-E4ED-4BD2-A8E5-F071EDBD23D1}" destId="{0F38D4FF-143A-42A7-AD6E-CB89AD713819}" srcOrd="2" destOrd="0" parTransId="{E5588C2F-BF72-4378-9D78-92C4BDA4615C}" sibTransId="{AEAC6271-F6DA-447A-9633-715A24256460}"/>
    <dgm:cxn modelId="{098E772C-DB00-F545-A2FA-BB343EFF48A1}" type="presParOf" srcId="{A1DE8198-726A-42BA-B3E8-FAB70F70A894}" destId="{1053E88B-D280-49DF-A050-0906936968FC}" srcOrd="0" destOrd="0" presId="urn:microsoft.com/office/officeart/2005/8/layout/cycle6"/>
    <dgm:cxn modelId="{5DE99F69-74A7-FF4E-8F39-208072D2496B}" type="presParOf" srcId="{A1DE8198-726A-42BA-B3E8-FAB70F70A894}" destId="{83AA7755-841F-4F87-8CE9-DDA142BABE85}" srcOrd="1" destOrd="0" presId="urn:microsoft.com/office/officeart/2005/8/layout/cycle6"/>
    <dgm:cxn modelId="{D0C8C4F9-89C8-D748-9658-042977D528CC}" type="presParOf" srcId="{A1DE8198-726A-42BA-B3E8-FAB70F70A894}" destId="{90BA5524-95FD-4FB8-8675-5987977628EB}" srcOrd="2" destOrd="0" presId="urn:microsoft.com/office/officeart/2005/8/layout/cycle6"/>
    <dgm:cxn modelId="{9931F08D-508D-6946-B989-155FA4D6483D}" type="presParOf" srcId="{A1DE8198-726A-42BA-B3E8-FAB70F70A894}" destId="{32849FFC-3F27-4A6F-9551-D4CE27067BC8}" srcOrd="3" destOrd="0" presId="urn:microsoft.com/office/officeart/2005/8/layout/cycle6"/>
    <dgm:cxn modelId="{AE8914E4-56D3-264C-90B7-EFD3AF39B736}" type="presParOf" srcId="{A1DE8198-726A-42BA-B3E8-FAB70F70A894}" destId="{2B3047F7-F05B-411A-B9D6-9294E95E1675}" srcOrd="4" destOrd="0" presId="urn:microsoft.com/office/officeart/2005/8/layout/cycle6"/>
    <dgm:cxn modelId="{4D58CE5E-D541-634E-B527-7BAD3527DB64}" type="presParOf" srcId="{A1DE8198-726A-42BA-B3E8-FAB70F70A894}" destId="{AA645862-788A-42DE-8FE5-98611D522D79}" srcOrd="5" destOrd="0" presId="urn:microsoft.com/office/officeart/2005/8/layout/cycle6"/>
    <dgm:cxn modelId="{69EE0AA6-2C2F-ED47-BAE7-DA4C9267FD8B}" type="presParOf" srcId="{A1DE8198-726A-42BA-B3E8-FAB70F70A894}" destId="{7C6E94CA-3D1E-453A-A429-EC4700B0B0BE}" srcOrd="6" destOrd="0" presId="urn:microsoft.com/office/officeart/2005/8/layout/cycle6"/>
    <dgm:cxn modelId="{2F505B03-D100-4C44-A33F-46F5FC8DEFD5}" type="presParOf" srcId="{A1DE8198-726A-42BA-B3E8-FAB70F70A894}" destId="{35F3AA2E-22D7-4998-A041-A90863A0A833}" srcOrd="7" destOrd="0" presId="urn:microsoft.com/office/officeart/2005/8/layout/cycle6"/>
    <dgm:cxn modelId="{F689D8C4-99AF-3F4A-8AB8-6D5F32392D41}" type="presParOf" srcId="{A1DE8198-726A-42BA-B3E8-FAB70F70A894}" destId="{6DCF67E1-23C5-42F7-BEC8-633DF868F479}" srcOrd="8" destOrd="0" presId="urn:microsoft.com/office/officeart/2005/8/layout/cycle6"/>
    <dgm:cxn modelId="{47DB9621-51D0-A24E-B9A1-0EDC7C3282E6}" type="presParOf" srcId="{A1DE8198-726A-42BA-B3E8-FAB70F70A894}" destId="{356853B2-A0D4-452F-8F31-0B2DA2208992}" srcOrd="9" destOrd="0" presId="urn:microsoft.com/office/officeart/2005/8/layout/cycle6"/>
    <dgm:cxn modelId="{9E277D96-2BF2-ED49-87FE-A4E66B0382EA}" type="presParOf" srcId="{A1DE8198-726A-42BA-B3E8-FAB70F70A894}" destId="{5FF1A755-571C-4CA3-93FB-95D76B765CB6}" srcOrd="10" destOrd="0" presId="urn:microsoft.com/office/officeart/2005/8/layout/cycle6"/>
    <dgm:cxn modelId="{60166E0E-31DD-B741-83BA-67A171FE45A6}" type="presParOf" srcId="{A1DE8198-726A-42BA-B3E8-FAB70F70A894}" destId="{4F40A4C5-6CEA-423B-AB87-91D6C1D70C5D}" srcOrd="11" destOrd="0" presId="urn:microsoft.com/office/officeart/2005/8/layout/cycle6"/>
    <dgm:cxn modelId="{60208371-483F-6A4C-9618-B25088E90682}" type="presParOf" srcId="{A1DE8198-726A-42BA-B3E8-FAB70F70A894}" destId="{3ECCF57E-5FEE-445B-99F0-DC71BCB8E052}" srcOrd="12" destOrd="0" presId="urn:microsoft.com/office/officeart/2005/8/layout/cycle6"/>
    <dgm:cxn modelId="{C757F698-2AD7-7E49-8C9F-090AAD1BB01A}" type="presParOf" srcId="{A1DE8198-726A-42BA-B3E8-FAB70F70A894}" destId="{12A4865A-254C-4C44-A577-26A59A0812FD}" srcOrd="13" destOrd="0" presId="urn:microsoft.com/office/officeart/2005/8/layout/cycle6"/>
    <dgm:cxn modelId="{CE807ECF-15BD-FB4E-A914-5A8F39D4CCEE}" type="presParOf" srcId="{A1DE8198-726A-42BA-B3E8-FAB70F70A894}" destId="{013B7611-224E-4862-AA73-B07A78EBB868}" srcOrd="14" destOrd="0" presId="urn:microsoft.com/office/officeart/2005/8/layout/cycle6"/>
    <dgm:cxn modelId="{2F4BA0B5-4FC8-E84A-8593-20C809B5CED9}" type="presParOf" srcId="{A1DE8198-726A-42BA-B3E8-FAB70F70A894}" destId="{F4EEB91E-27A1-42AC-926F-05BD21938912}" srcOrd="15" destOrd="0" presId="urn:microsoft.com/office/officeart/2005/8/layout/cycle6"/>
    <dgm:cxn modelId="{5CBACCB7-5D34-E440-9792-72EB4A5D9543}" type="presParOf" srcId="{A1DE8198-726A-42BA-B3E8-FAB70F70A894}" destId="{894A867E-1646-4E16-9340-46B12480AE37}" srcOrd="16" destOrd="0" presId="urn:microsoft.com/office/officeart/2005/8/layout/cycle6"/>
    <dgm:cxn modelId="{D5C80685-2D29-8541-AE3B-9CDF334B5620}" type="presParOf" srcId="{A1DE8198-726A-42BA-B3E8-FAB70F70A894}" destId="{305BDF81-4F98-439E-97B6-9790BA4AB876}" srcOrd="17" destOrd="0" presId="urn:microsoft.com/office/officeart/2005/8/layout/cycle6"/>
    <dgm:cxn modelId="{B843CB75-CA46-1D4D-B875-7690EE8EE987}" type="presParOf" srcId="{A1DE8198-726A-42BA-B3E8-FAB70F70A894}" destId="{0083303D-6DA1-4B87-B0AE-A7C39203AB4B}" srcOrd="18" destOrd="0" presId="urn:microsoft.com/office/officeart/2005/8/layout/cycle6"/>
    <dgm:cxn modelId="{54273D71-6128-684B-BF1C-4BC8A0313591}" type="presParOf" srcId="{A1DE8198-726A-42BA-B3E8-FAB70F70A894}" destId="{0C8177DB-367D-4B05-87BD-B4441EE624AC}" srcOrd="19" destOrd="0" presId="urn:microsoft.com/office/officeart/2005/8/layout/cycle6"/>
    <dgm:cxn modelId="{58F7FC23-39F7-FD40-9F92-C723972D240B}" type="presParOf" srcId="{A1DE8198-726A-42BA-B3E8-FAB70F70A894}" destId="{49A0E45E-D58B-4253-9781-F31D274F523E}" srcOrd="20" destOrd="0" presId="urn:microsoft.com/office/officeart/2005/8/layout/cycle6"/>
    <dgm:cxn modelId="{84190306-B293-F148-BED6-469B80315FFA}" type="presParOf" srcId="{A1DE8198-726A-42BA-B3E8-FAB70F70A894}" destId="{D8E8D152-9D8A-4871-BB8C-49ADA05D3F62}" srcOrd="21" destOrd="0" presId="urn:microsoft.com/office/officeart/2005/8/layout/cycle6"/>
    <dgm:cxn modelId="{85715D3D-F839-454B-8744-FD704B084B7A}" type="presParOf" srcId="{A1DE8198-726A-42BA-B3E8-FAB70F70A894}" destId="{1AA72A4A-1955-4711-8639-A30CB4E69188}" srcOrd="22" destOrd="0" presId="urn:microsoft.com/office/officeart/2005/8/layout/cycle6"/>
    <dgm:cxn modelId="{4633E560-52BC-D54B-8295-23585A3BFB04}" type="presParOf" srcId="{A1DE8198-726A-42BA-B3E8-FAB70F70A894}" destId="{1046889F-19E2-438A-8F57-95383EB30F86}" srcOrd="23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3E88B-D280-49DF-A050-0906936968FC}">
      <dsp:nvSpPr>
        <dsp:cNvPr id="0" name=""/>
        <dsp:cNvSpPr/>
      </dsp:nvSpPr>
      <dsp:spPr>
        <a:xfrm>
          <a:off x="2182260" y="295303"/>
          <a:ext cx="1278006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Community</a:t>
          </a:r>
        </a:p>
      </dsp:txBody>
      <dsp:txXfrm>
        <a:off x="2214672" y="327715"/>
        <a:ext cx="1213182" cy="599139"/>
      </dsp:txXfrm>
    </dsp:sp>
    <dsp:sp modelId="{90BA5524-95FD-4FB8-8675-5987977628EB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2951427" y="92028"/>
              </a:moveTo>
              <a:arcTo wR="2306414" hR="2306414" stAng="17174395" swAng="916748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49FFC-3F27-4A6F-9551-D4CE27067BC8}">
      <dsp:nvSpPr>
        <dsp:cNvPr id="0" name=""/>
        <dsp:cNvSpPr/>
      </dsp:nvSpPr>
      <dsp:spPr>
        <a:xfrm>
          <a:off x="3843822" y="970836"/>
          <a:ext cx="1216646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Family</a:t>
          </a:r>
        </a:p>
      </dsp:txBody>
      <dsp:txXfrm>
        <a:off x="3876234" y="1003248"/>
        <a:ext cx="1151822" cy="599139"/>
      </dsp:txXfrm>
    </dsp:sp>
    <dsp:sp modelId="{AA645862-788A-42DE-8FE5-98611D522D79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4218126" y="1016102"/>
              </a:moveTo>
              <a:arcTo wR="2306414" hR="2306414" stAng="19558954" swAng="1529031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E94CA-3D1E-453A-A429-EC4700B0B0BE}">
      <dsp:nvSpPr>
        <dsp:cNvPr id="0" name=""/>
        <dsp:cNvSpPr/>
      </dsp:nvSpPr>
      <dsp:spPr>
        <a:xfrm>
          <a:off x="4527068" y="2601718"/>
          <a:ext cx="1201221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District</a:t>
          </a:r>
        </a:p>
      </dsp:txBody>
      <dsp:txXfrm>
        <a:off x="4559480" y="2634130"/>
        <a:ext cx="1136397" cy="599139"/>
      </dsp:txXfrm>
    </dsp:sp>
    <dsp:sp modelId="{6DCF67E1-23C5-42F7-BEC8-633DF868F479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4587295" y="2648661"/>
              </a:moveTo>
              <a:arcTo wR="2306414" hR="2306414" stAng="512015" swAng="1529031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853B2-A0D4-452F-8F31-0B2DA2208992}">
      <dsp:nvSpPr>
        <dsp:cNvPr id="0" name=""/>
        <dsp:cNvSpPr/>
      </dsp:nvSpPr>
      <dsp:spPr>
        <a:xfrm>
          <a:off x="3798887" y="4232599"/>
          <a:ext cx="1306516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 err="1">
              <a:solidFill>
                <a:schemeClr val="bg2">
                  <a:lumMod val="20000"/>
                  <a:lumOff val="80000"/>
                </a:schemeClr>
              </a:solidFill>
            </a:rPr>
            <a:t>Schoolwide</a:t>
          </a:r>
          <a:endParaRPr lang="en-US" sz="135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3831299" y="4265011"/>
        <a:ext cx="1241692" cy="599139"/>
      </dsp:txXfrm>
    </dsp:sp>
    <dsp:sp modelId="{4F40A4C5-6CEA-423B-AB87-91D6C1D70C5D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3511892" y="4272723"/>
              </a:moveTo>
              <a:arcTo wR="2306414" hR="2306414" stAng="3509336" swAng="964196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CF57E-5FEE-445B-99F0-DC71BCB8E052}">
      <dsp:nvSpPr>
        <dsp:cNvPr id="0" name=""/>
        <dsp:cNvSpPr/>
      </dsp:nvSpPr>
      <dsp:spPr>
        <a:xfrm>
          <a:off x="2213528" y="4908133"/>
          <a:ext cx="1215471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Grade</a:t>
          </a:r>
        </a:p>
      </dsp:txBody>
      <dsp:txXfrm>
        <a:off x="2245940" y="4940545"/>
        <a:ext cx="1150647" cy="599139"/>
      </dsp:txXfrm>
    </dsp:sp>
    <dsp:sp modelId="{013B7611-224E-4862-AA73-B07A78EBB868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1692336" y="4529578"/>
              </a:moveTo>
              <a:arcTo wR="2306414" hR="2306414" stAng="6326468" swAng="964196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EB91E-27A1-42AC-926F-05BD21938912}">
      <dsp:nvSpPr>
        <dsp:cNvPr id="0" name=""/>
        <dsp:cNvSpPr/>
      </dsp:nvSpPr>
      <dsp:spPr>
        <a:xfrm>
          <a:off x="520699" y="4232599"/>
          <a:ext cx="1339366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Classroom</a:t>
          </a:r>
        </a:p>
      </dsp:txBody>
      <dsp:txXfrm>
        <a:off x="553111" y="4265011"/>
        <a:ext cx="1274542" cy="599139"/>
      </dsp:txXfrm>
    </dsp:sp>
    <dsp:sp modelId="{305BDF81-4F98-439E-97B6-9790BA4AB876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394702" y="3596727"/>
              </a:moveTo>
              <a:arcTo wR="2306414" hR="2306414" stAng="8758954" swAng="1529031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3303D-6DA1-4B87-B0AE-A7C39203AB4B}">
      <dsp:nvSpPr>
        <dsp:cNvPr id="0" name=""/>
        <dsp:cNvSpPr/>
      </dsp:nvSpPr>
      <dsp:spPr>
        <a:xfrm>
          <a:off x="-89489" y="2601718"/>
          <a:ext cx="1208678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Group</a:t>
          </a:r>
        </a:p>
      </dsp:txBody>
      <dsp:txXfrm>
        <a:off x="-57077" y="2634130"/>
        <a:ext cx="1143854" cy="599139"/>
      </dsp:txXfrm>
    </dsp:sp>
    <dsp:sp modelId="{49A0E45E-D58B-4253-9781-F31D274F523E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25534" y="1964168"/>
              </a:moveTo>
              <a:arcTo wR="2306414" hR="2306414" stAng="11312015" swAng="1529031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8D152-9D8A-4871-BB8C-49ADA05D3F62}">
      <dsp:nvSpPr>
        <dsp:cNvPr id="0" name=""/>
        <dsp:cNvSpPr/>
      </dsp:nvSpPr>
      <dsp:spPr>
        <a:xfrm>
          <a:off x="596901" y="970836"/>
          <a:ext cx="1186961" cy="663963"/>
        </a:xfrm>
        <a:prstGeom prst="roundRect">
          <a:avLst/>
        </a:prstGeom>
        <a:solidFill>
          <a:srgbClr val="FF0000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5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Individual</a:t>
          </a:r>
        </a:p>
      </dsp:txBody>
      <dsp:txXfrm>
        <a:off x="629313" y="1003248"/>
        <a:ext cx="1122137" cy="599139"/>
      </dsp:txXfrm>
    </dsp:sp>
    <dsp:sp modelId="{1046889F-19E2-438A-8F57-95383EB30F86}">
      <dsp:nvSpPr>
        <dsp:cNvPr id="0" name=""/>
        <dsp:cNvSpPr/>
      </dsp:nvSpPr>
      <dsp:spPr>
        <a:xfrm>
          <a:off x="514849" y="627285"/>
          <a:ext cx="4612829" cy="4612829"/>
        </a:xfrm>
        <a:custGeom>
          <a:avLst/>
          <a:gdLst/>
          <a:ahLst/>
          <a:cxnLst/>
          <a:rect l="0" t="0" r="0" b="0"/>
          <a:pathLst>
            <a:path>
              <a:moveTo>
                <a:pt x="1100662" y="340273"/>
              </a:moveTo>
              <a:arcTo wR="2306414" hR="2306414" stAng="14308857" swAng="916748"/>
            </a:path>
          </a:pathLst>
        </a:custGeom>
        <a:noFill/>
        <a:ln w="635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C8023-1CCA-2849-AF58-D6756C92A3E1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69C49-7BDD-5246-BED2-29466C733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9CA2A-7433-8542-9F60-E57D1BE63EAB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73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6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B2A0A-44C9-9947-BCB5-4F607CCE21EA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82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21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822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0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58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358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CADE3F2-533B-864F-BFC4-6D8B781EC243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5D077EB-6B1E-FE42-864B-F1E67F8C92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91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.edu/academics/collegesanddepartments/educational-psychology/admissions-and-financial-aid/apply-to-the-ma-school-counseling" TargetMode="External"/><Relationship Id="rId2" Type="http://schemas.openxmlformats.org/officeDocument/2006/relationships/hyperlink" Target="https://www.applyweb.com/bsug/index.ft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tiff"/><Relationship Id="rId7" Type="http://schemas.microsoft.com/office/2007/relationships/hdphoto" Target="../media/hdphoto1.wdp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3C659-AEE1-AC45-A67F-D71B26B09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52" y="3832123"/>
            <a:ext cx="4410706" cy="212382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6273" y="876301"/>
            <a:ext cx="9857677" cy="3224644"/>
          </a:xfrm>
        </p:spPr>
        <p:txBody>
          <a:bodyPr/>
          <a:lstStyle/>
          <a:p>
            <a:r>
              <a:rPr lang="en-US" altLang="x-none" dirty="0">
                <a:solidFill>
                  <a:schemeClr val="tx1"/>
                </a:solidFill>
              </a:rPr>
              <a:t>Ball </a:t>
            </a:r>
            <a:r>
              <a:rPr lang="en-US" altLang="x-none">
                <a:solidFill>
                  <a:schemeClr val="tx1"/>
                </a:solidFill>
              </a:rPr>
              <a:t>STate </a:t>
            </a:r>
            <a:br>
              <a:rPr lang="en-US" altLang="x-none" dirty="0">
                <a:solidFill>
                  <a:schemeClr val="tx1"/>
                </a:solidFill>
              </a:rPr>
            </a:br>
            <a:r>
              <a:rPr lang="en-US" altLang="x-none" dirty="0">
                <a:solidFill>
                  <a:schemeClr val="tx1"/>
                </a:solidFill>
              </a:rPr>
              <a:t>MA Program in</a:t>
            </a:r>
            <a:br>
              <a:rPr lang="en-US" altLang="x-none" dirty="0">
                <a:solidFill>
                  <a:schemeClr val="tx1"/>
                </a:solidFill>
              </a:rPr>
            </a:br>
            <a:r>
              <a:rPr lang="en-US" altLang="x-none" dirty="0">
                <a:solidFill>
                  <a:schemeClr val="tx1"/>
                </a:solidFill>
              </a:rPr>
              <a:t>School Counseling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875703" y="4290839"/>
            <a:ext cx="2878007" cy="158617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Dr. Theresa </a:t>
            </a:r>
            <a:r>
              <a:rPr lang="en-US" sz="1800" dirty="0" err="1">
                <a:solidFill>
                  <a:schemeClr val="tx1"/>
                </a:solidFill>
              </a:rPr>
              <a:t>Kruczek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Program Director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tkruczek@bsu.edu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481E7-C40E-7C48-9FB5-E05C9AC5E548}"/>
              </a:ext>
            </a:extLst>
          </p:cNvPr>
          <p:cNvSpPr/>
          <p:nvPr/>
        </p:nvSpPr>
        <p:spPr>
          <a:xfrm>
            <a:off x="8723970" y="4290839"/>
            <a:ext cx="2259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Madison Smith</a:t>
            </a:r>
          </a:p>
          <a:p>
            <a:r>
              <a:rPr lang="en-US" dirty="0"/>
              <a:t>Second-year student</a:t>
            </a:r>
          </a:p>
          <a:p>
            <a:r>
              <a:rPr lang="en-US" dirty="0"/>
              <a:t>mksmith7@bsu.edu</a:t>
            </a:r>
          </a:p>
        </p:txBody>
      </p:sp>
    </p:spTree>
    <p:extLst>
      <p:ext uri="{BB962C8B-B14F-4D97-AF65-F5344CB8AC3E}">
        <p14:creationId xmlns:p14="http://schemas.microsoft.com/office/powerpoint/2010/main" val="246309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C603-6750-554F-A4E7-64B28888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How to Apply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Application Deadlines: March 1</a:t>
            </a:r>
            <a:r>
              <a:rPr lang="en-US" sz="3100" baseline="30000" dirty="0">
                <a:solidFill>
                  <a:schemeClr val="tx1"/>
                </a:solidFill>
              </a:rPr>
              <a:t>st</a:t>
            </a:r>
            <a:r>
              <a:rPr lang="en-US" sz="3100" dirty="0">
                <a:solidFill>
                  <a:schemeClr val="tx1"/>
                </a:solidFill>
              </a:rPr>
              <a:t> &amp; June 15</a:t>
            </a:r>
            <a:r>
              <a:rPr lang="en-US" sz="3100" baseline="30000" dirty="0">
                <a:solidFill>
                  <a:schemeClr val="tx1"/>
                </a:solidFill>
              </a:rPr>
              <a:t>th</a:t>
            </a:r>
            <a:r>
              <a:rPr lang="en-US" sz="3100" dirty="0">
                <a:solidFill>
                  <a:schemeClr val="tx1"/>
                </a:solidFill>
              </a:rPr>
              <a:t> for Fall Admission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6510-1E82-E444-B2DE-7BFDE724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BSU Graduate School Application Portal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Selection: School Counseling (MA)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Term: Fall Admission</a:t>
            </a:r>
          </a:p>
          <a:p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Application Materials include (uploaded to grad app portal):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Official Transcripts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Official GRE Scores (optional)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Three Letters of Recommendation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Application Cover Sheet: background information, work &amp; volunteer experiences,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Professional Goals and Self-assessment Statement. Please write an autobiographical statement that includes the following: 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pertinent childhood, academic, and vocational experiences (250 words); 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multicultural experiences and interests (250 words); 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reason for wanting to enter school counseling (250 words); and 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personal philosophy statement (250 words).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D79A1-E00D-4542-B9E8-ED52B8966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6D7D7F0C-622D-4D84-A68D-C1AF54B6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355CF-F0D5-2D4F-9005-07F7342F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r>
              <a:rPr lang="en-US"/>
              <a:t>Follow Us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0A028-BFC3-A64D-875A-C85E824A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64971"/>
            <a:ext cx="4010296" cy="3472543"/>
          </a:xfrm>
        </p:spPr>
        <p:txBody>
          <a:bodyPr>
            <a:normAutofit/>
          </a:bodyPr>
          <a:lstStyle/>
          <a:p>
            <a:r>
              <a:rPr lang="en-US" sz="1800" dirty="0"/>
              <a:t>Facebook: </a:t>
            </a:r>
          </a:p>
          <a:p>
            <a:pPr marL="0" indent="0">
              <a:buNone/>
            </a:pPr>
            <a:r>
              <a:rPr lang="en-US" sz="1800" dirty="0"/>
              <a:t>Ball State School Counseling Program</a:t>
            </a:r>
          </a:p>
          <a:p>
            <a:endParaRPr lang="en-US" sz="1800" dirty="0"/>
          </a:p>
          <a:p>
            <a:r>
              <a:rPr lang="en-US" sz="1800" dirty="0"/>
              <a:t>Twitter: </a:t>
            </a:r>
          </a:p>
          <a:p>
            <a:pPr marL="0" indent="0">
              <a:buNone/>
            </a:pPr>
            <a:r>
              <a:rPr lang="en-US" sz="1800" dirty="0"/>
              <a:t>@</a:t>
            </a:r>
            <a:r>
              <a:rPr lang="en-US" sz="1800" dirty="0" err="1"/>
              <a:t>ballstatesc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Instagram:</a:t>
            </a:r>
          </a:p>
          <a:p>
            <a:pPr marL="0" indent="0">
              <a:buNone/>
            </a:pPr>
            <a:r>
              <a:rPr lang="en-US" sz="1800" dirty="0"/>
              <a:t>@</a:t>
            </a:r>
            <a:r>
              <a:rPr lang="en-US" sz="1800" dirty="0" err="1"/>
              <a:t>ballstate_schoolcounseling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A2E7B6-CE50-4B96-A981-2A025073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4" name="Picture 6" descr="Designing a New Look for Instagram, Inspired by the Community | by Ian |  Medium">
            <a:extLst>
              <a:ext uri="{FF2B5EF4-FFF2-40B4-BE49-F238E27FC236}">
                <a16:creationId xmlns:a16="http://schemas.microsoft.com/office/drawing/2014/main" id="{5EE8D8FD-ED5C-4F49-BECA-9417C48A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367" y="639705"/>
            <a:ext cx="3716706" cy="27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cebook sourced 86% of power from RE in 2019 - Smart Energy Decisions">
            <a:extLst>
              <a:ext uri="{FF2B5EF4-FFF2-40B4-BE49-F238E27FC236}">
                <a16:creationId xmlns:a16="http://schemas.microsoft.com/office/drawing/2014/main" id="{82FC7F43-BCB5-164C-979B-ADF45EA2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683" y="3808456"/>
            <a:ext cx="2646501" cy="21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chigan government accounts block hundreds on Twitter | WNMU-FM">
            <a:extLst>
              <a:ext uri="{FF2B5EF4-FFF2-40B4-BE49-F238E27FC236}">
                <a16:creationId xmlns:a16="http://schemas.microsoft.com/office/drawing/2014/main" id="{12CCF393-19D9-E249-B904-8B65E19B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4668" y="3577487"/>
            <a:ext cx="2577090" cy="257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17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chat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257925"/>
            <a:ext cx="1054100" cy="1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3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School Counseling Faculty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C59A52-4363-4440-9AC6-ECD75DACFBD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3934" y="2171700"/>
            <a:ext cx="2125554" cy="2400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C202F-94E6-9546-907A-2CABC4EF196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00471" y="2171701"/>
            <a:ext cx="2428875" cy="2400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D9E9C2-8C0E-B441-9043-38BF8545DAC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29435" y="2171700"/>
            <a:ext cx="2314575" cy="2400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70DAA-F6C4-2848-AB5D-BE3BC5AD764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901346" y="2171702"/>
            <a:ext cx="2125554" cy="2400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01F4D4-EC79-474E-A458-3DF209687438}"/>
              </a:ext>
            </a:extLst>
          </p:cNvPr>
          <p:cNvSpPr txBox="1"/>
          <p:nvPr/>
        </p:nvSpPr>
        <p:spPr>
          <a:xfrm>
            <a:off x="946092" y="4666298"/>
            <a:ext cx="2281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Theresa </a:t>
            </a:r>
            <a:r>
              <a:rPr lang="en-US" b="1" dirty="0" err="1"/>
              <a:t>Kruczek</a:t>
            </a:r>
            <a:r>
              <a:rPr lang="en-US" b="1" dirty="0"/>
              <a:t>, </a:t>
            </a:r>
          </a:p>
          <a:p>
            <a:r>
              <a:rPr lang="en-US" b="1" dirty="0"/>
              <a:t>Ph.D., HSPP &amp; PSC </a:t>
            </a:r>
          </a:p>
          <a:p>
            <a:r>
              <a:rPr lang="en-US" dirty="0"/>
              <a:t>Interim Program Director and Field Experience Coordinator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DA981D-6325-6A46-AC01-D1547E4F95FF}"/>
              </a:ext>
            </a:extLst>
          </p:cNvPr>
          <p:cNvSpPr/>
          <p:nvPr/>
        </p:nvSpPr>
        <p:spPr>
          <a:xfrm>
            <a:off x="3800471" y="4694872"/>
            <a:ext cx="2281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Rachel Anderson, </a:t>
            </a:r>
          </a:p>
          <a:p>
            <a:r>
              <a:rPr lang="en-US" b="1" dirty="0"/>
              <a:t>M.Ed., (PSC)</a:t>
            </a:r>
          </a:p>
          <a:p>
            <a:r>
              <a:rPr lang="en-US" dirty="0"/>
              <a:t>Adjunct Professor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D030A-70A0-3047-86BE-A68956F095AA}"/>
              </a:ext>
            </a:extLst>
          </p:cNvPr>
          <p:cNvSpPr/>
          <p:nvPr/>
        </p:nvSpPr>
        <p:spPr>
          <a:xfrm>
            <a:off x="6815133" y="4666298"/>
            <a:ext cx="2543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Kelly Dunn, </a:t>
            </a:r>
          </a:p>
          <a:p>
            <a:r>
              <a:rPr lang="en-US" b="1" dirty="0"/>
              <a:t>MS, LMHC, NCC, Indiana School Student Services Personnel </a:t>
            </a:r>
          </a:p>
          <a:p>
            <a:r>
              <a:rPr lang="en-US" dirty="0"/>
              <a:t>Adjunct Professor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A36D10-5D38-C04F-B528-67855128C3D9}"/>
              </a:ext>
            </a:extLst>
          </p:cNvPr>
          <p:cNvSpPr/>
          <p:nvPr/>
        </p:nvSpPr>
        <p:spPr>
          <a:xfrm>
            <a:off x="9823504" y="4694872"/>
            <a:ext cx="2281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Julie </a:t>
            </a:r>
            <a:r>
              <a:rPr lang="en-US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Maugherman</a:t>
            </a:r>
            <a:r>
              <a:rPr lang="en-US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,</a:t>
            </a:r>
          </a:p>
          <a:p>
            <a:r>
              <a:rPr lang="en-US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MA, PSC</a:t>
            </a:r>
          </a:p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Adjunct </a:t>
            </a:r>
          </a:p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3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D1F93-2FC2-2049-ABF7-B1A0A5EF0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  <p:pic>
        <p:nvPicPr>
          <p:cNvPr id="1026" name="Picture 2" descr="Careers/Roles | American School Counselor Association (ASCA)">
            <a:extLst>
              <a:ext uri="{FF2B5EF4-FFF2-40B4-BE49-F238E27FC236}">
                <a16:creationId xmlns:a16="http://schemas.microsoft.com/office/drawing/2014/main" id="{0F9234CB-A437-A746-AB03-E32FC573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BSU School Counseling Program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96012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We prepare students to be able to:</a:t>
            </a:r>
          </a:p>
          <a:p>
            <a:r>
              <a:rPr lang="en-US" sz="2400" dirty="0">
                <a:solidFill>
                  <a:schemeClr val="tx1"/>
                </a:solidFill>
              </a:rPr>
              <a:t>Implement comprehensive school counseling programs that are</a:t>
            </a:r>
          </a:p>
          <a:p>
            <a:pPr lvl="1"/>
            <a:r>
              <a:rPr lang="en-US" sz="2400" i="0" dirty="0">
                <a:solidFill>
                  <a:schemeClr val="tx1"/>
                </a:solidFill>
              </a:rPr>
              <a:t>Based in the ASCA National Model</a:t>
            </a:r>
          </a:p>
          <a:p>
            <a:pPr lvl="1"/>
            <a:r>
              <a:rPr lang="en-US" sz="2400" i="0" dirty="0">
                <a:solidFill>
                  <a:schemeClr val="tx1"/>
                </a:solidFill>
              </a:rPr>
              <a:t>Centered on Educational Equity</a:t>
            </a:r>
          </a:p>
          <a:p>
            <a:pPr lvl="1"/>
            <a:r>
              <a:rPr lang="en-US" sz="2400" i="0" dirty="0">
                <a:solidFill>
                  <a:schemeClr val="tx1"/>
                </a:solidFill>
              </a:rPr>
              <a:t>Ethically and legally sound </a:t>
            </a:r>
          </a:p>
          <a:p>
            <a:pPr lvl="1"/>
            <a:r>
              <a:rPr lang="en-US" sz="2400" i="0" dirty="0">
                <a:solidFill>
                  <a:schemeClr val="tx1"/>
                </a:solidFill>
              </a:rPr>
              <a:t>Developmentally appropriate </a:t>
            </a:r>
          </a:p>
          <a:p>
            <a:pPr lvl="1"/>
            <a:r>
              <a:rPr lang="en-US" sz="2400" i="0" dirty="0">
                <a:solidFill>
                  <a:schemeClr val="tx1"/>
                </a:solidFill>
              </a:rPr>
              <a:t>focused on Academic, Personal/Social, and Career Development of </a:t>
            </a:r>
            <a:r>
              <a:rPr lang="en-US" sz="2400" dirty="0">
                <a:solidFill>
                  <a:schemeClr val="tx1"/>
                </a:solidFill>
              </a:rPr>
              <a:t>all</a:t>
            </a:r>
            <a:r>
              <a:rPr lang="en-US" sz="2400" i="0" dirty="0">
                <a:solidFill>
                  <a:schemeClr val="tx1"/>
                </a:solidFill>
              </a:rPr>
              <a:t> children</a:t>
            </a:r>
          </a:p>
          <a:p>
            <a:r>
              <a:rPr lang="en-US" sz="2400" dirty="0">
                <a:solidFill>
                  <a:schemeClr val="tx1"/>
                </a:solidFill>
              </a:rPr>
              <a:t>Be leaders and change agents in PK-12 schools</a:t>
            </a:r>
            <a:endParaRPr lang="en-US" sz="2400" i="0" dirty="0">
              <a:solidFill>
                <a:schemeClr val="tx1"/>
              </a:solidFill>
            </a:endParaRPr>
          </a:p>
          <a:p>
            <a:pPr lvl="1"/>
            <a:endParaRPr lang="en-US" sz="1600" i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9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l="-77485" t="-120624" r="-13518"/>
          <a:stretch/>
        </p:blipFill>
        <p:spPr>
          <a:xfrm>
            <a:off x="1537480" y="690356"/>
            <a:ext cx="10654520" cy="3986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38" y="5250591"/>
            <a:ext cx="2922924" cy="1315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4412"/>
            <a:ext cx="73533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51" y="2771486"/>
            <a:ext cx="4128398" cy="2479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82121"/>
            <a:ext cx="73533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4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Training Components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60 Credit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Cohort model</a:t>
            </a:r>
          </a:p>
          <a:p>
            <a:r>
              <a:rPr lang="en-US" dirty="0">
                <a:solidFill>
                  <a:schemeClr val="tx1"/>
                </a:solidFill>
              </a:rPr>
              <a:t>2-year, full time; 3-4 years, part time. </a:t>
            </a:r>
          </a:p>
          <a:p>
            <a:r>
              <a:rPr lang="en-US" dirty="0">
                <a:solidFill>
                  <a:schemeClr val="tx1"/>
                </a:solidFill>
              </a:rPr>
              <a:t>Courses focus on comprehensive school counseling &amp; educational equity</a:t>
            </a:r>
          </a:p>
          <a:p>
            <a:r>
              <a:rPr lang="en-US" dirty="0">
                <a:solidFill>
                  <a:schemeClr val="tx1"/>
                </a:solidFill>
              </a:rPr>
              <a:t>Field Experiences (800+ hours)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Begin in SCCO 600 (typically first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Practicum: SCCO 644 + SCCO 646 (200 </a:t>
            </a:r>
            <a:r>
              <a:rPr lang="en-US" dirty="0" err="1">
                <a:solidFill>
                  <a:schemeClr val="tx1"/>
                </a:solidFill>
              </a:rPr>
              <a:t>hrs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Internship: SCCO 695 (600 </a:t>
            </a:r>
            <a:r>
              <a:rPr lang="en-US" dirty="0" err="1">
                <a:solidFill>
                  <a:schemeClr val="tx1"/>
                </a:solidFill>
              </a:rPr>
              <a:t>hrs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Classes offered early afternoon/evening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6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76600" y="990600"/>
            <a:ext cx="5638800" cy="5867400"/>
            <a:chOff x="1752600" y="990600"/>
            <a:chExt cx="5638800" cy="5867400"/>
          </a:xfrm>
          <a:solidFill>
            <a:schemeClr val="accent2"/>
          </a:solidFill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909521532"/>
                </p:ext>
              </p:extLst>
            </p:nvPr>
          </p:nvGraphicFramePr>
          <p:xfrm>
            <a:off x="1752600" y="990600"/>
            <a:ext cx="5638800" cy="586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Quad Arrow 4"/>
            <p:cNvSpPr>
              <a:spLocks/>
            </p:cNvSpPr>
            <p:nvPr/>
          </p:nvSpPr>
          <p:spPr bwMode="auto">
            <a:xfrm>
              <a:off x="2971800" y="2438400"/>
              <a:ext cx="3200400" cy="2895600"/>
            </a:xfrm>
            <a:custGeom>
              <a:avLst/>
              <a:gdLst>
                <a:gd name="T0" fmla="*/ 0 w 3200400"/>
                <a:gd name="T1" fmla="*/ 1447800 h 2895600"/>
                <a:gd name="T2" fmla="*/ 651510 w 3200400"/>
                <a:gd name="T3" fmla="*/ 796290 h 2895600"/>
                <a:gd name="T4" fmla="*/ 651510 w 3200400"/>
                <a:gd name="T5" fmla="*/ 1122045 h 2895600"/>
                <a:gd name="T6" fmla="*/ 1274445 w 3200400"/>
                <a:gd name="T7" fmla="*/ 1122045 h 2895600"/>
                <a:gd name="T8" fmla="*/ 1274445 w 3200400"/>
                <a:gd name="T9" fmla="*/ 651510 h 2895600"/>
                <a:gd name="T10" fmla="*/ 948690 w 3200400"/>
                <a:gd name="T11" fmla="*/ 651510 h 2895600"/>
                <a:gd name="T12" fmla="*/ 1600200 w 3200400"/>
                <a:gd name="T13" fmla="*/ 0 h 2895600"/>
                <a:gd name="T14" fmla="*/ 2251710 w 3200400"/>
                <a:gd name="T15" fmla="*/ 651510 h 2895600"/>
                <a:gd name="T16" fmla="*/ 1925955 w 3200400"/>
                <a:gd name="T17" fmla="*/ 651510 h 2895600"/>
                <a:gd name="T18" fmla="*/ 1925955 w 3200400"/>
                <a:gd name="T19" fmla="*/ 1122045 h 2895600"/>
                <a:gd name="T20" fmla="*/ 2548890 w 3200400"/>
                <a:gd name="T21" fmla="*/ 1122045 h 2895600"/>
                <a:gd name="T22" fmla="*/ 2548890 w 3200400"/>
                <a:gd name="T23" fmla="*/ 796290 h 2895600"/>
                <a:gd name="T24" fmla="*/ 3200400 w 3200400"/>
                <a:gd name="T25" fmla="*/ 1447800 h 2895600"/>
                <a:gd name="T26" fmla="*/ 2548890 w 3200400"/>
                <a:gd name="T27" fmla="*/ 2099310 h 2895600"/>
                <a:gd name="T28" fmla="*/ 2548890 w 3200400"/>
                <a:gd name="T29" fmla="*/ 1773555 h 2895600"/>
                <a:gd name="T30" fmla="*/ 1925955 w 3200400"/>
                <a:gd name="T31" fmla="*/ 1773555 h 2895600"/>
                <a:gd name="T32" fmla="*/ 1925955 w 3200400"/>
                <a:gd name="T33" fmla="*/ 2244090 h 2895600"/>
                <a:gd name="T34" fmla="*/ 2251710 w 3200400"/>
                <a:gd name="T35" fmla="*/ 2244090 h 2895600"/>
                <a:gd name="T36" fmla="*/ 1600200 w 3200400"/>
                <a:gd name="T37" fmla="*/ 2895600 h 2895600"/>
                <a:gd name="T38" fmla="*/ 948690 w 3200400"/>
                <a:gd name="T39" fmla="*/ 2244090 h 2895600"/>
                <a:gd name="T40" fmla="*/ 1274445 w 3200400"/>
                <a:gd name="T41" fmla="*/ 2244090 h 2895600"/>
                <a:gd name="T42" fmla="*/ 1274445 w 3200400"/>
                <a:gd name="T43" fmla="*/ 1773555 h 2895600"/>
                <a:gd name="T44" fmla="*/ 651510 w 3200400"/>
                <a:gd name="T45" fmla="*/ 1773555 h 2895600"/>
                <a:gd name="T46" fmla="*/ 651510 w 3200400"/>
                <a:gd name="T47" fmla="*/ 2099310 h 2895600"/>
                <a:gd name="T48" fmla="*/ 0 w 3200400"/>
                <a:gd name="T49" fmla="*/ 1447800 h 28956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00400"/>
                <a:gd name="T76" fmla="*/ 0 h 2895600"/>
                <a:gd name="T77" fmla="*/ 3200400 w 3200400"/>
                <a:gd name="T78" fmla="*/ 2895600 h 28956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00400" h="2895600">
                  <a:moveTo>
                    <a:pt x="0" y="1447800"/>
                  </a:moveTo>
                  <a:lnTo>
                    <a:pt x="651510" y="796290"/>
                  </a:lnTo>
                  <a:lnTo>
                    <a:pt x="651510" y="1122045"/>
                  </a:lnTo>
                  <a:lnTo>
                    <a:pt x="1274445" y="1122045"/>
                  </a:lnTo>
                  <a:lnTo>
                    <a:pt x="1274445" y="651510"/>
                  </a:lnTo>
                  <a:lnTo>
                    <a:pt x="948690" y="651510"/>
                  </a:lnTo>
                  <a:lnTo>
                    <a:pt x="1600200" y="0"/>
                  </a:lnTo>
                  <a:lnTo>
                    <a:pt x="2251710" y="651510"/>
                  </a:lnTo>
                  <a:lnTo>
                    <a:pt x="1925955" y="651510"/>
                  </a:lnTo>
                  <a:lnTo>
                    <a:pt x="1925955" y="1122045"/>
                  </a:lnTo>
                  <a:lnTo>
                    <a:pt x="2548890" y="1122045"/>
                  </a:lnTo>
                  <a:lnTo>
                    <a:pt x="2548890" y="796290"/>
                  </a:lnTo>
                  <a:lnTo>
                    <a:pt x="3200400" y="1447800"/>
                  </a:lnTo>
                  <a:lnTo>
                    <a:pt x="2548890" y="2099310"/>
                  </a:lnTo>
                  <a:lnTo>
                    <a:pt x="2548890" y="1773555"/>
                  </a:lnTo>
                  <a:lnTo>
                    <a:pt x="1925955" y="1773555"/>
                  </a:lnTo>
                  <a:lnTo>
                    <a:pt x="1925955" y="2244090"/>
                  </a:lnTo>
                  <a:lnTo>
                    <a:pt x="2251710" y="2244090"/>
                  </a:lnTo>
                  <a:lnTo>
                    <a:pt x="1600200" y="2895600"/>
                  </a:lnTo>
                  <a:lnTo>
                    <a:pt x="948690" y="2244090"/>
                  </a:lnTo>
                  <a:lnTo>
                    <a:pt x="1274445" y="2244090"/>
                  </a:lnTo>
                  <a:lnTo>
                    <a:pt x="1274445" y="1773555"/>
                  </a:lnTo>
                  <a:lnTo>
                    <a:pt x="651510" y="1773555"/>
                  </a:lnTo>
                  <a:lnTo>
                    <a:pt x="651510" y="2099310"/>
                  </a:lnTo>
                  <a:lnTo>
                    <a:pt x="0" y="14478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panose="020B0503020102020204"/>
                  <a:ea typeface="+mn-ea"/>
                  <a:cs typeface="+mn-cs"/>
                </a:rPr>
                <a:t>Culturally Responsive School Counseling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38" y="449764"/>
            <a:ext cx="9601200" cy="148590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ea typeface="+mj-ea"/>
              </a:rPr>
              <a:t>Training Model for School Counseling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627" y="1869016"/>
            <a:ext cx="27778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Prevention &amp; Intervention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3034" y="1935664"/>
            <a:ext cx="224170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Holistic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8455" y="3088007"/>
            <a:ext cx="153253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Accountability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088007"/>
            <a:ext cx="14750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Collaboration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06437" y="4240350"/>
            <a:ext cx="10851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Advocacy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240350"/>
            <a:ext cx="127105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Leadership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1361" y="5459341"/>
            <a:ext cx="12602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Counseling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15400" y="5443433"/>
            <a:ext cx="21240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8C8B1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Evidenced-Informed</a:t>
            </a:r>
          </a:p>
        </p:txBody>
      </p:sp>
    </p:spTree>
    <p:extLst>
      <p:ext uri="{BB962C8B-B14F-4D97-AF65-F5344CB8AC3E}">
        <p14:creationId xmlns:p14="http://schemas.microsoft.com/office/powerpoint/2010/main" val="11038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Program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Our graduates go on to be leaders in schools as professional school counselors.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100% pass rate for the SC Licensure Test in IN!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100% job placement for those entering into the workforce!</a:t>
            </a:r>
          </a:p>
          <a:p>
            <a:r>
              <a:rPr lang="en-US" dirty="0">
                <a:solidFill>
                  <a:schemeClr val="tx1"/>
                </a:solidFill>
              </a:rPr>
              <a:t>Graduates also are prepared to work for K-12 educational centers as well as academic advisers in higher education.</a:t>
            </a:r>
          </a:p>
          <a:p>
            <a:r>
              <a:rPr lang="en-US" dirty="0">
                <a:solidFill>
                  <a:schemeClr val="tx1"/>
                </a:solidFill>
              </a:rPr>
              <a:t>Graduates also enter into doctoral programs, typically in education or psychology (school leadership, school psych, counselor education, counseling psychology etc.).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7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Additional Program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Graduate Assistantships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we offer several graduate assistantships in program &amp; many more offered across campus.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Lilly Endowment Grant - $200,000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Greater collaboration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Joint trainings with educational leadership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Opportunities to see CSC in action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Joint trainings with in-service school counselors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Evidenced-Based school Counseling Library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One of the few programs in IN with coursework on crisis/trauma &amp; working with exceptional children.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Opportunities to take courses with preservice school leaders, school psych, general &amp; special educators, etc.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Exceed hour requirement in field experiences.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Local districts are eager to host are students and hire our grads!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232462"/>
            <a:ext cx="1054100" cy="1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827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17">
      <a:dk1>
        <a:srgbClr val="000000"/>
      </a:dk1>
      <a:lt1>
        <a:srgbClr val="FFFFFF"/>
      </a:lt1>
      <a:dk2>
        <a:srgbClr val="FF26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582</Words>
  <Application>Microsoft Macintosh PowerPoint</Application>
  <PresentationFormat>Widescreen</PresentationFormat>
  <Paragraphs>102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Times New Roman</vt:lpstr>
      <vt:lpstr>Crop</vt:lpstr>
      <vt:lpstr>Ball STate  MA Program in School Counseling</vt:lpstr>
      <vt:lpstr>School Counseling Faculty</vt:lpstr>
      <vt:lpstr>PowerPoint Presentation</vt:lpstr>
      <vt:lpstr>BSU School Counseling Program Goals</vt:lpstr>
      <vt:lpstr>PowerPoint Presentation</vt:lpstr>
      <vt:lpstr>Training Components – 60 Credit Hours</vt:lpstr>
      <vt:lpstr>Training Model for School Counseling</vt:lpstr>
      <vt:lpstr>Program Outcomes</vt:lpstr>
      <vt:lpstr>Additional Program Features</vt:lpstr>
      <vt:lpstr>How to Apply  Application Deadlines: March 1st &amp; June 15th for Fall Admission </vt:lpstr>
      <vt:lpstr>Follow Us on Social Media</vt:lpstr>
      <vt:lpstr>Let’s chat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 STate  MA Program in School Counseling</dc:title>
  <dc:creator>Smith, Madison</dc:creator>
  <cp:lastModifiedBy>Smith, Madison</cp:lastModifiedBy>
  <cp:revision>1</cp:revision>
  <dcterms:created xsi:type="dcterms:W3CDTF">2020-10-15T15:52:44Z</dcterms:created>
  <dcterms:modified xsi:type="dcterms:W3CDTF">2020-10-15T15:55:12Z</dcterms:modified>
</cp:coreProperties>
</file>